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3" r:id="rId2"/>
  </p:sldMasterIdLst>
  <p:notesMasterIdLst>
    <p:notesMasterId r:id="rId42"/>
  </p:notesMasterIdLst>
  <p:sldIdLst>
    <p:sldId id="1800" r:id="rId3"/>
    <p:sldId id="2391" r:id="rId4"/>
    <p:sldId id="2392" r:id="rId5"/>
    <p:sldId id="2366" r:id="rId6"/>
    <p:sldId id="2368" r:id="rId7"/>
    <p:sldId id="2369" r:id="rId8"/>
    <p:sldId id="2370" r:id="rId9"/>
    <p:sldId id="2393" r:id="rId10"/>
    <p:sldId id="2372" r:id="rId11"/>
    <p:sldId id="2373" r:id="rId12"/>
    <p:sldId id="2374" r:id="rId13"/>
    <p:sldId id="2375" r:id="rId14"/>
    <p:sldId id="2377" r:id="rId15"/>
    <p:sldId id="2378" r:id="rId16"/>
    <p:sldId id="2379" r:id="rId17"/>
    <p:sldId id="2380" r:id="rId18"/>
    <p:sldId id="2381" r:id="rId19"/>
    <p:sldId id="2307" r:id="rId20"/>
    <p:sldId id="2382" r:id="rId21"/>
    <p:sldId id="2362" r:id="rId22"/>
    <p:sldId id="2383" r:id="rId23"/>
    <p:sldId id="2384" r:id="rId24"/>
    <p:sldId id="2385" r:id="rId25"/>
    <p:sldId id="2386" r:id="rId26"/>
    <p:sldId id="2387" r:id="rId27"/>
    <p:sldId id="2388" r:id="rId28"/>
    <p:sldId id="2394" r:id="rId29"/>
    <p:sldId id="2390" r:id="rId30"/>
    <p:sldId id="767" r:id="rId31"/>
    <p:sldId id="768" r:id="rId32"/>
    <p:sldId id="770" r:id="rId33"/>
    <p:sldId id="771" r:id="rId34"/>
    <p:sldId id="772" r:id="rId35"/>
    <p:sldId id="2389" r:id="rId36"/>
    <p:sldId id="774" r:id="rId37"/>
    <p:sldId id="2360" r:id="rId38"/>
    <p:sldId id="2361" r:id="rId39"/>
    <p:sldId id="2365" r:id="rId40"/>
    <p:sldId id="2359" r:id="rId41"/>
  </p:sldIdLst>
  <p:sldSz cx="12192000" cy="6858000"/>
  <p:notesSz cx="6858000" cy="9144000"/>
  <p:embeddedFontLst>
    <p:embeddedFont>
      <p:font typeface="Fira Sans Extra Condensed" panose="020B05030500000200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imes" panose="02020603050405020304" pitchFamily="18"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720" autoAdjust="0"/>
    <p:restoredTop sz="86411"/>
  </p:normalViewPr>
  <p:slideViewPr>
    <p:cSldViewPr snapToGrid="0">
      <p:cViewPr varScale="1">
        <p:scale>
          <a:sx n="99" d="100"/>
          <a:sy n="99" d="100"/>
        </p:scale>
        <p:origin x="360" y="224"/>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D622A-4C05-BF38-5E01-E4202C972F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068EF3-CF66-8949-2E71-65E6E5BCB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CFA7-84DF-5E3D-6218-A2DDCC2EC21A}"/>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37248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0A017-326E-C9D8-EB21-305F5963C6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67A4E5-294A-CD53-CD23-A27D71638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BF0ED-F589-EA1C-AA29-D9F8CD1AB28B}"/>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126909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6C513-C41D-508F-A1B1-3F596222E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344E04-738B-7A58-1C92-9D0227F11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4A58D-8B5D-F53F-C0D4-BE45E6E3AAA0}"/>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281753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ea typeface="+mn-ea"/>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Times" pitchFamily="18" charset="0"/>
              <a:ea typeface="+mn-ea"/>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44763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838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38175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149373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1F39D-F669-888F-0569-BB1F7372A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CB477-24A8-96DD-CAF6-241436CFF7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FC605-7F2E-5D4C-9DB6-4102197B2478}"/>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08702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D95D5-0633-E873-63CC-7494BA143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BBA9-A1DD-C19D-C575-F4FB66E9B6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FED-C9F0-CF15-DB26-28AADB953146}"/>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149666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CEF2C-6F60-41A4-8066-AB2AB10AC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9ECF2-8BB8-5954-52CE-DAB0DBA18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5104-8A05-5BB5-251A-E23B8EC18F6E}"/>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973154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369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87440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59132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3380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26692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99550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24060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3429539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3023751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7164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304396598"/>
      </p:ext>
    </p:extLst>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arget="../media/image13.jpeg" Type="http://schemas.openxmlformats.org/officeDocument/2006/relationships/image"/><Relationship Id="rId2" Target="../charts/chart2.xml" Type="http://schemas.openxmlformats.org/officeDocument/2006/relationships/chart"/><Relationship Id="rId1" Target="../slideLayouts/slideLayout11.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arget="../media/image14.jpeg" Type="http://schemas.openxmlformats.org/officeDocument/2006/relationships/image"/><Relationship Id="rId2" Target="../notesSlides/notesSlide4.xml" Type="http://schemas.openxmlformats.org/officeDocument/2006/relationships/notesSlide"/><Relationship Id="rId1" Target="../slideLayouts/slideLayout11.xml" Type="http://schemas.openxmlformats.org/officeDocument/2006/relationships/slideLayout"/></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arget="https://www.rs-industria.com/case-study/whitby-seafoods-energy-case-study?utm_source=chatgpt.com" TargetMode="External" Type="http://schemas.openxmlformats.org/officeDocument/2006/relationships/hyperlink"/><Relationship Id="rId2" Target="../media/image18.jpeg" Type="http://schemas.openxmlformats.org/officeDocument/2006/relationships/image"/><Relationship Id="rId1" Target="../slideLayouts/slideLayout8.xml" Type="http://schemas.openxmlformats.org/officeDocument/2006/relationships/slideLayout"/></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11.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455599" y="1941691"/>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4.7: </a:t>
            </a:r>
          </a:p>
          <a:p>
            <a:pPr marL="41009" indent="0">
              <a:buClr>
                <a:schemeClr val="accent1">
                  <a:lumMod val="50000"/>
                </a:schemeClr>
              </a:buClr>
            </a:pPr>
            <a:r>
              <a:rPr lang="en-US" sz="2000" b="1" dirty="0">
                <a:solidFill>
                  <a:schemeClr val="accent1">
                    <a:lumMod val="50000"/>
                  </a:schemeClr>
                </a:solidFill>
              </a:rPr>
              <a:t>Current and potential of EE in the seafood industry in Vietnam</a:t>
            </a:r>
          </a:p>
          <a:p>
            <a:pPr marL="41009" indent="0">
              <a:buClr>
                <a:schemeClr val="accent1">
                  <a:lumMod val="50000"/>
                </a:schemeClr>
              </a:buClr>
            </a:pPr>
            <a:endParaRPr lang="en-US" sz="2000" b="1" dirty="0">
              <a:solidFill>
                <a:schemeClr val="accent1">
                  <a:lumMod val="50000"/>
                </a:schemeClr>
              </a:solidFill>
            </a:endParaRPr>
          </a:p>
          <a:p>
            <a:pPr marL="0" indent="0" algn="just"/>
            <a:endParaRPr lang="en-VN" sz="20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601165" y="2861413"/>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In 2020, Vietnam's TPES was estimated at 95,762 KTOE, increased by only 1.5% compared with the previous year.</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1</a:t>
              </a:r>
              <a:endParaRPr kumimoji="0" sz="2489" b="0" i="0" u="none" strike="noStrike" kern="0" cap="none" spc="0" normalizeH="0" baseline="0" noProof="0" dirty="0">
                <a:ln>
                  <a:noFill/>
                </a:ln>
                <a:solidFill>
                  <a:srgbClr val="FFFFFF"/>
                </a:solidFill>
                <a:effectLst/>
                <a:uLnTx/>
                <a:uFillTx/>
                <a:latin typeface="Arial"/>
                <a:ea typeface="+mn-ea"/>
                <a:cs typeface="Arial"/>
                <a:sym typeface="Aria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The export output in 2019 was only 8,834 KTOE, a 2.4-fold decrease compared to 2010.</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2</a:t>
              </a: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630443" y="1269498"/>
            <a:ext cx="4365463" cy="2459296"/>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559759" y="6263334"/>
            <a:ext cx="356061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1" u="none" strike="noStrike" kern="0" cap="none" spc="0" normalizeH="0" baseline="0" noProof="0" dirty="0">
                <a:ln>
                  <a:noFill/>
                </a:ln>
                <a:solidFill>
                  <a:srgbClr val="000000"/>
                </a:solidFill>
                <a:effectLst/>
                <a:uLnTx/>
                <a:uFillTx/>
                <a:latin typeface="Arial"/>
                <a:ea typeface="+mn-ea"/>
                <a:cs typeface="Arial"/>
                <a:sym typeface="Arial"/>
              </a:rPr>
              <a:t>Vietnam Energy Statistics 2020</a:t>
            </a:r>
            <a:endParaRPr kumimoji="0" lang="en-VN" sz="1800" b="0" i="1" u="none" strike="noStrike" kern="0" cap="none" spc="0" normalizeH="0" baseline="0" noProof="0" dirty="0">
              <a:ln>
                <a:noFill/>
              </a:ln>
              <a:solidFill>
                <a:srgbClr val="000000"/>
              </a:solidFill>
              <a:effectLst/>
              <a:uLnTx/>
              <a:uFillTx/>
              <a:latin typeface="Arial"/>
              <a:ea typeface="+mn-ea"/>
              <a:cs typeface="Arial"/>
              <a:sym typeface="Arial"/>
            </a:endParaRPr>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293559" y="3728794"/>
            <a:ext cx="5277577" cy="2440351"/>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609600" y="570136"/>
            <a:ext cx="11021556" cy="5432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kumimoji="0" lang="en-US" sz="32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CURRENT STATUS OF ENERGY USE IN VIETNAM</a:t>
            </a:r>
            <a:endParaRPr kumimoji="0" lang="vi-VN" sz="3200" b="1" i="0" u="none" strike="noStrike" kern="0" cap="none" spc="0" normalizeH="0" baseline="0" noProof="0" dirty="0">
              <a:ln>
                <a:noFill/>
              </a:ln>
              <a:solidFill>
                <a:srgbClr val="87C6CC">
                  <a:lumMod val="50000"/>
                </a:srgbClr>
              </a:solidFill>
              <a:effectLst/>
              <a:uLnTx/>
              <a:uFillTx/>
              <a:latin typeface="Times New Roman" panose="02020603050405020304" pitchFamily="18" charset="0"/>
              <a:cs typeface="Arial" panose="020B0604020202020204" pitchFamily="34" charset="0"/>
              <a:sym typeface="Fira Sans Extra Condensed"/>
            </a:endParaRPr>
          </a:p>
        </p:txBody>
      </p:sp>
    </p:spTree>
    <p:extLst>
      <p:ext uri="{BB962C8B-B14F-4D97-AF65-F5344CB8AC3E}">
        <p14:creationId xmlns:p14="http://schemas.microsoft.com/office/powerpoint/2010/main" val="2090749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a:ea typeface="+mn-ea"/>
                    <a:cs typeface="Arial"/>
                    <a:sym typeface="Arial"/>
                  </a:rPr>
                  <a:t>Energy Intensity by Country</a:t>
                </a:r>
                <a:endParaRPr kumimoji="0" lang="vi-VN" sz="20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Considering population size, Vietnam's TPES per capita in 2018 was relatively low at only 848 </a:t>
                </a:r>
                <a:r>
                  <a:rPr kumimoji="0" lang="en-US" sz="1800" b="0" i="0" u="none" strike="noStrike" kern="0" cap="none" spc="0" normalizeH="0" baseline="0" noProof="0" dirty="0" err="1">
                    <a:ln>
                      <a:noFill/>
                    </a:ln>
                    <a:solidFill>
                      <a:srgbClr val="000000"/>
                    </a:solidFill>
                    <a:effectLst/>
                    <a:uLnTx/>
                    <a:uFillTx/>
                    <a:latin typeface="Arial"/>
                    <a:ea typeface="+mn-ea"/>
                    <a:cs typeface="Arial"/>
                    <a:sym typeface="Arial"/>
                  </a:rPr>
                  <a:t>kgOE</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/person, even lower than the ASEAN average of 1,041 </a:t>
                </a:r>
                <a:r>
                  <a:rPr kumimoji="0" lang="en-US" sz="1800" b="0" i="0" u="none" strike="noStrike" kern="0" cap="none" spc="0" normalizeH="0" baseline="0" noProof="0" dirty="0" err="1">
                    <a:ln>
                      <a:noFill/>
                    </a:ln>
                    <a:solidFill>
                      <a:srgbClr val="000000"/>
                    </a:solidFill>
                    <a:effectLst/>
                    <a:uLnTx/>
                    <a:uFillTx/>
                    <a:latin typeface="Arial"/>
                    <a:ea typeface="+mn-ea"/>
                    <a:cs typeface="Arial"/>
                    <a:sym typeface="Arial"/>
                  </a:rPr>
                  <a:t>kgOE</a:t>
                </a: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3</a:t>
              </a:r>
              <a:endParaRPr kumimoji="0" sz="1800" b="0" i="0" u="none" strike="noStrike" kern="0" cap="none" spc="0" normalizeH="0" baseline="0" noProof="0" dirty="0">
                <a:ln>
                  <a:noFill/>
                </a:ln>
                <a:solidFill>
                  <a:srgbClr val="FFFFFF"/>
                </a:solidFill>
                <a:effectLst/>
                <a:uLnTx/>
                <a:uFillTx/>
                <a:latin typeface="Arial"/>
                <a:ea typeface="+mn-ea"/>
                <a:cs typeface="Arial"/>
                <a:sym typeface="Aria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ea typeface="+mn-ea"/>
                  <a:cs typeface="Arial"/>
                  <a:sym typeface="Arial"/>
                </a:rPr>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4</a:t>
              </a:r>
              <a:endParaRPr kumimoji="0" sz="18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850232" y="1333238"/>
            <a:ext cx="4489757" cy="2077228"/>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850232" y="3687060"/>
            <a:ext cx="4238178" cy="2456706"/>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a:ea typeface="+mn-ea"/>
                <a:cs typeface="Arial"/>
                <a:sym typeface="Arial"/>
              </a:rPr>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491776"/>
            <a:ext cx="246740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1" u="none" strike="noStrike" kern="0" cap="none" spc="0" normalizeH="0" baseline="0" noProof="0" dirty="0">
                <a:ln>
                  <a:noFill/>
                </a:ln>
                <a:solidFill>
                  <a:srgbClr val="000000"/>
                </a:solidFill>
                <a:effectLst/>
                <a:uLnTx/>
                <a:uFillTx/>
                <a:latin typeface="Arial"/>
                <a:ea typeface="+mn-ea"/>
                <a:cs typeface="Arial"/>
                <a:sym typeface="Arial"/>
              </a:rPr>
              <a:t>Vietnam Energy Statistics 2020</a:t>
            </a:r>
            <a:endParaRPr kumimoji="0" lang="en-VN" sz="1200" b="0" i="1"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 name="Title 2">
            <a:extLst>
              <a:ext uri="{FF2B5EF4-FFF2-40B4-BE49-F238E27FC236}">
                <a16:creationId xmlns:a16="http://schemas.microsoft.com/office/drawing/2014/main" id="{617BB08F-E11D-C1C5-F576-67D4A24B5607}"/>
              </a:ext>
            </a:extLst>
          </p:cNvPr>
          <p:cNvSpPr txBox="1">
            <a:spLocks/>
          </p:cNvSpPr>
          <p:nvPr/>
        </p:nvSpPr>
        <p:spPr>
          <a:xfrm>
            <a:off x="609600" y="570136"/>
            <a:ext cx="11021556" cy="5432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kumimoji="0" lang="en-US" sz="32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CURRENT STATUS OF ENERGY USE IN VIETNAM</a:t>
            </a:r>
            <a:endParaRPr kumimoji="0" lang="vi-VN" sz="3200" b="1" i="0" u="none" strike="noStrike" kern="0" cap="none" spc="0" normalizeH="0" baseline="0" noProof="0" dirty="0">
              <a:ln>
                <a:noFill/>
              </a:ln>
              <a:solidFill>
                <a:srgbClr val="87C6CC">
                  <a:lumMod val="50000"/>
                </a:srgbClr>
              </a:solidFill>
              <a:effectLst/>
              <a:uLnTx/>
              <a:uFillTx/>
              <a:latin typeface="Times New Roman" panose="02020603050405020304" pitchFamily="18" charset="0"/>
              <a:cs typeface="Arial" panose="020B0604020202020204" pitchFamily="34" charset="0"/>
              <a:sym typeface="Fira Sans Extra Condensed"/>
            </a:endParaRPr>
          </a:p>
        </p:txBody>
      </p:sp>
    </p:spTree>
    <p:extLst>
      <p:ext uri="{BB962C8B-B14F-4D97-AF65-F5344CB8AC3E}">
        <p14:creationId xmlns:p14="http://schemas.microsoft.com/office/powerpoint/2010/main" val="1195992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sz="3200" dirty="0">
                <a:solidFill>
                  <a:schemeClr val="accent1">
                    <a:lumMod val="50000"/>
                  </a:schemeClr>
                </a:solidFill>
              </a:rPr>
              <a:t>AVERAGE ELECTRICITY PRICE (2010 – 2024)</a:t>
            </a:r>
            <a:endParaRPr lang="vi-VN" sz="3200"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323232"/>
                </a:solidFill>
                <a:effectLst/>
                <a:uLnTx/>
                <a:uFillTx/>
                <a:latin typeface="Arial" panose="020B0604020202020204" pitchFamily="34" charset="0"/>
                <a:ea typeface="+mn-ea"/>
                <a:cs typeface="Arial"/>
                <a:sym typeface="Arial"/>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1" i="0" u="none" strike="noStrike" kern="0" cap="none" spc="0" normalizeH="0" baseline="0" noProof="0" dirty="0">
                <a:ln>
                  <a:noFill/>
                </a:ln>
                <a:solidFill>
                  <a:srgbClr val="000000"/>
                </a:solidFill>
                <a:effectLst/>
                <a:uLnTx/>
                <a:uFillTx/>
                <a:latin typeface="Arial"/>
                <a:ea typeface="+mn-ea"/>
                <a:cs typeface="Arial"/>
                <a:sym typeface="Arial"/>
              </a:rPr>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70C0"/>
                </a:solidFill>
                <a:effectLst/>
                <a:uLnTx/>
                <a:uFillTx/>
                <a:latin typeface="Arial"/>
                <a:ea typeface="+mn-ea"/>
                <a:cs typeface="Arial"/>
                <a:sym typeface="Arial"/>
              </a:rPr>
              <a:t>Converted to Vietnamese dong</a:t>
            </a:r>
            <a:endParaRPr kumimoji="0" lang="en-VN" sz="1400" b="0" i="0" u="none" strike="noStrike" kern="0" cap="none" spc="0" normalizeH="0" baseline="0" noProof="0" dirty="0">
              <a:ln>
                <a:noFill/>
              </a:ln>
              <a:solidFill>
                <a:srgbClr val="0070C0"/>
              </a:solidFill>
              <a:effectLst/>
              <a:uLnTx/>
              <a:uFillTx/>
              <a:latin typeface="Arial"/>
              <a:ea typeface="+mn-ea"/>
              <a:cs typeface="Arial"/>
              <a:sym typeface="Arial"/>
            </a:endParaRPr>
          </a:p>
        </p:txBody>
      </p:sp>
    </p:spTree>
    <p:extLst>
      <p:ext uri="{BB962C8B-B14F-4D97-AF65-F5344CB8AC3E}">
        <p14:creationId xmlns:p14="http://schemas.microsoft.com/office/powerpoint/2010/main" val="753970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sz="3200">
                <a:solidFill>
                  <a:schemeClr val="accent1">
                    <a:lumMod val="50000"/>
                  </a:schemeClr>
                </a:solidFill>
              </a:rPr>
              <a:t>CURRENT STATUS OF ENERGY USE IN INDUSTRY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390659" y="1275033"/>
            <a:ext cx="11410682"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54%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 These industries consume approximately 70% of the total energy in the industrial sector.</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t>Seafood industry has </a:t>
            </a:r>
            <a:r>
              <a:rPr lang="en-US" sz="2000" b="1" dirty="0"/>
              <a:t>80-90 DEUs</a:t>
            </a:r>
            <a:r>
              <a:rPr lang="en-US" sz="2000" dirty="0"/>
              <a:t>, represent </a:t>
            </a:r>
            <a:r>
              <a:rPr lang="en-US" sz="2000" b="1" dirty="0"/>
              <a:t>3.14% </a:t>
            </a:r>
            <a:r>
              <a:rPr lang="en-US" sz="2000" dirty="0"/>
              <a:t>of the total number of industrial DEUs.</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in the seafood industry </a:t>
            </a:r>
            <a:r>
              <a:rPr lang="en-US" dirty="0">
                <a:solidFill>
                  <a:schemeClr val="tx1"/>
                </a:solidFill>
              </a:rPr>
              <a:t>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373657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Autofit/>
          </a:bodyPr>
          <a:lstStyle/>
          <a:p>
            <a:r>
              <a:rPr lang="en-US">
                <a:solidFill>
                  <a:schemeClr val="accent1">
                    <a:lumMod val="50000"/>
                  </a:schemeClr>
                </a:solidFill>
              </a:rPr>
              <a:t>ENERGY CONSUMPTION STRUCTURE IN THE INDUSTRY</a:t>
            </a:r>
            <a:endParaRPr lang="en-US" dirty="0">
              <a:solidFill>
                <a:schemeClr val="accent1">
                  <a:lumMod val="50000"/>
                </a:schemeClr>
              </a:solidFill>
            </a:endParaRP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5724498" y="1507959"/>
            <a:ext cx="6085590" cy="3240504"/>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609600" y="1234203"/>
            <a:ext cx="5775158"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marR="0" lvl="0" indent="0" algn="just" defTabSz="914400" rtl="0" eaLnBrk="0" fontAlgn="base" latinLnBrk="0" hangingPunct="0">
              <a:lnSpc>
                <a:spcPct val="100000"/>
              </a:lnSpc>
              <a:spcBef>
                <a:spcPts val="600"/>
              </a:spcBef>
              <a:spcAft>
                <a:spcPts val="600"/>
              </a:spcAft>
              <a:buClrTx/>
              <a:buSzTx/>
              <a:buFont typeface="Roboto"/>
              <a:buNone/>
              <a:tabLst/>
              <a:defRPr/>
            </a:pPr>
            <a:r>
              <a:rPr kumimoji="0" lang="en-US" sz="1800" b="0" i="0" u="none" strike="noStrike" kern="0" cap="none" spc="0" normalizeH="0" baseline="0" noProof="0" dirty="0">
                <a:ln>
                  <a:noFill/>
                </a:ln>
                <a:solidFill>
                  <a:srgbClr val="000000"/>
                </a:solidFill>
                <a:effectLst/>
                <a:uLnTx/>
                <a:uFillTx/>
                <a:latin typeface="Arial"/>
                <a:ea typeface="Roboto"/>
                <a:cs typeface="Roboto"/>
                <a:sym typeface="Roboto"/>
              </a:rPr>
              <a:t>Proportion of energy consumption by sector:</a:t>
            </a:r>
            <a:endParaRPr kumimoji="0" lang="en-US" altLang="en-US" sz="1800" b="0" i="0" u="none" strike="noStrike" kern="0" cap="none" spc="0" normalizeH="0" baseline="0" noProof="0" dirty="0">
              <a:ln>
                <a:noFill/>
              </a:ln>
              <a:solidFill>
                <a:srgbClr val="000000"/>
              </a:solidFill>
              <a:effectLst/>
              <a:uLnTx/>
              <a:uFillTx/>
              <a:latin typeface="Arial"/>
              <a:ea typeface="Roboto"/>
              <a:cs typeface="Roboto"/>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Manufacturing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60%</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Construction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15%</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Mining sector: </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10%</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Transportation and logistics sector</a:t>
            </a:r>
            <a:r>
              <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 5%</a:t>
            </a:r>
          </a:p>
          <a:p>
            <a:pPr marL="0" marR="0" lvl="0" indent="0" algn="just" defTabSz="914400" rtl="0" eaLnBrk="0" fontAlgn="base" latinLnBrk="0" hangingPunct="0">
              <a:lnSpc>
                <a:spcPct val="100000"/>
              </a:lnSpc>
              <a:spcBef>
                <a:spcPts val="600"/>
              </a:spcBef>
              <a:spcAft>
                <a:spcPts val="600"/>
              </a:spcAft>
              <a:buClrTx/>
              <a:buSzTx/>
              <a:buFont typeface="Roboto"/>
              <a:buNone/>
              <a:tabLst/>
              <a:defRPr/>
            </a:pPr>
            <a:r>
              <a:rPr kumimoji="0" lang="en-US" sz="1800" b="0" i="0" u="none" strike="noStrike" kern="0" cap="none" spc="0" normalizeH="0" baseline="0" noProof="0" dirty="0">
                <a:ln>
                  <a:noFill/>
                </a:ln>
                <a:solidFill>
                  <a:srgbClr val="000000"/>
                </a:solidFill>
                <a:effectLst/>
                <a:uLnTx/>
                <a:uFillTx/>
                <a:latin typeface="Arial"/>
                <a:ea typeface="Roboto"/>
                <a:cs typeface="Roboto"/>
                <a:sym typeface="Roboto"/>
              </a:rPr>
              <a:t>Main types of energy used:</a:t>
            </a:r>
            <a:endParaRPr kumimoji="0" lang="en-US" altLang="en-US" sz="1800" b="0" i="0" u="none" strike="noStrike" kern="0" cap="none" spc="0" normalizeH="0" baseline="0" noProof="0" dirty="0">
              <a:ln>
                <a:noFill/>
              </a:ln>
              <a:solidFill>
                <a:srgbClr val="000000"/>
              </a:solidFill>
              <a:effectLst/>
              <a:uLnTx/>
              <a:uFillTx/>
              <a:latin typeface="Arial"/>
              <a:ea typeface="Roboto"/>
              <a:cs typeface="Roboto"/>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altLang="en-US" sz="1800" b="0" i="0" u="none" strike="noStrike" kern="0" cap="none" spc="0" normalizeH="0" baseline="0" noProof="0">
                <a:ln>
                  <a:noFill/>
                </a:ln>
                <a:solidFill>
                  <a:srgbClr val="000000"/>
                </a:solidFill>
                <a:effectLst/>
                <a:uLnTx/>
                <a:uFillTx/>
                <a:latin typeface="Arial"/>
                <a:ea typeface="Roboto"/>
                <a:cs typeface="Arial" panose="020B0604020202020204" pitchFamily="34" charset="0"/>
                <a:sym typeface="Roboto"/>
              </a:rPr>
              <a:t>Electricity: </a:t>
            </a: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Account for the largest proportion in the energy consumption structure of the industrial sector.</a:t>
            </a:r>
            <a:endPar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endParaRP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Oil and natural gas: Used in manufacturing and chemical industries.</a:t>
            </a:r>
          </a:p>
          <a:p>
            <a:pPr marL="742950" marR="0" lvl="1" indent="-285750" algn="just" defTabSz="914400" rtl="0" eaLnBrk="0" fontAlgn="base" latinLnBrk="0" hangingPunct="0">
              <a:lnSpc>
                <a:spcPct val="100000"/>
              </a:lnSpc>
              <a:spcBef>
                <a:spcPts val="600"/>
              </a:spcBef>
              <a:spcAft>
                <a:spcPts val="600"/>
              </a:spcAft>
              <a:buClrTx/>
              <a:buSzTx/>
              <a:buFont typeface="Wingdings" pitchFamily="2" charset="2"/>
              <a:buChar char="v"/>
              <a:tabLst/>
              <a:defRPr/>
            </a:pPr>
            <a:r>
              <a:rPr kumimoji="0" 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rPr>
              <a:t>Coal: Mainly used in the cement and metallurgy industries.</a:t>
            </a:r>
            <a:endParaRPr kumimoji="0" lang="en-US" altLang="en-US" sz="1800" b="0" i="0" u="none" strike="noStrike" kern="0" cap="none" spc="0" normalizeH="0" baseline="0" noProof="0" dirty="0">
              <a:ln>
                <a:noFill/>
              </a:ln>
              <a:solidFill>
                <a:srgbClr val="000000"/>
              </a:solidFill>
              <a:effectLst/>
              <a:uLnTx/>
              <a:uFillTx/>
              <a:latin typeface="Arial"/>
              <a:ea typeface="Roboto"/>
              <a:cs typeface="Arial" panose="020B0604020202020204" pitchFamily="34" charset="0"/>
              <a:sym typeface="Roboto"/>
            </a:endParaRPr>
          </a:p>
        </p:txBody>
      </p:sp>
    </p:spTree>
    <p:extLst>
      <p:ext uri="{BB962C8B-B14F-4D97-AF65-F5344CB8AC3E}">
        <p14:creationId xmlns:p14="http://schemas.microsoft.com/office/powerpoint/2010/main" val="1533002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a:solidFill>
                  <a:schemeClr val="accent1">
                    <a:lumMod val="50000"/>
                  </a:schemeClr>
                </a:solidFill>
              </a:rPr>
              <a:t>CAUSES OF HIGH ENERGY CONSUMPTION</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364424"/>
            <a:ext cx="11084119" cy="4944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t>Many seafood processing enterprises still rely on outdated technologies that consume excessive energy and cause significant environmental pollution. These include inefficient refrigeration and freezing systems, manual processing lines, old boilers, and poor water and waste management practices. Such technologies lead to high operational costs, low product quality, and non-compliance with environmental and food safety standards. Upgrading to modern, energy-efficient equipment and implementing wastewater treatment and automation systems is essential to improve sustainability and competitiveness in the global market.</a:t>
            </a:r>
            <a:endParaRPr lang="en-US" b="1"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1085644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a:solidFill>
                  <a:schemeClr val="accent1">
                    <a:lumMod val="50000"/>
                  </a:schemeClr>
                </a:solidFill>
              </a:rPr>
              <a:t>CHALLENGES IN ENERGY MANAGEMENT AND UTILIZATION</a:t>
            </a:r>
            <a:endParaRPr lang="en-US" sz="3067"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seafood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seafood enterprises still not effective enough to drive widespread adoption of energy efficiency measures among enterprises.</a:t>
            </a:r>
            <a:endParaRPr lang="en-US" altLang="en-US" dirty="0">
              <a:solidFill>
                <a:schemeClr val="tx1"/>
              </a:solidFill>
            </a:endParaRPr>
          </a:p>
        </p:txBody>
      </p:sp>
    </p:spTree>
    <p:extLst>
      <p:ext uri="{BB962C8B-B14F-4D97-AF65-F5344CB8AC3E}">
        <p14:creationId xmlns:p14="http://schemas.microsoft.com/office/powerpoint/2010/main" val="976409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a:solidFill>
                  <a:schemeClr val="accent1">
                    <a:lumMod val="50000"/>
                  </a:schemeClr>
                </a:solidFill>
              </a:rPr>
              <a:t>TRENDS IN SUSTAINABLE DEVELOPMENT IN INDUSTRY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338840"/>
            <a:ext cx="10861481" cy="463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Seafood</a:t>
            </a:r>
            <a:r>
              <a:rPr lang="en-US" b="1" dirty="0">
                <a:solidFill>
                  <a:schemeClr val="tx1"/>
                </a:solidFill>
              </a:rPr>
              <a:t> e</a:t>
            </a:r>
            <a:r>
              <a:rPr lang="en-US" dirty="0">
                <a:solidFill>
                  <a:schemeClr val="tx1"/>
                </a:solidFill>
              </a:rPr>
              <a:t>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 </a:t>
            </a:r>
            <a:r>
              <a:rPr lang="en-VN" b="1" dirty="0">
                <a:solidFill>
                  <a:schemeClr val="tx1"/>
                </a:solidFill>
              </a:rPr>
              <a:t>T</a:t>
            </a:r>
            <a:r>
              <a:rPr lang="en-VN" b="1" dirty="0"/>
              <a:t>he sustainability trends are also relevant to or practiced by the Seafood industry.</a:t>
            </a:r>
            <a:endParaRPr lang="vi-VN" altLang="en-US" b="1" dirty="0">
              <a:solidFill>
                <a:schemeClr val="tx1"/>
              </a:solidFill>
            </a:endParaRPr>
          </a:p>
        </p:txBody>
      </p:sp>
    </p:spTree>
    <p:extLst>
      <p:ext uri="{BB962C8B-B14F-4D97-AF65-F5344CB8AC3E}">
        <p14:creationId xmlns:p14="http://schemas.microsoft.com/office/powerpoint/2010/main" val="166407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1026"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88" y="-451104"/>
            <a:ext cx="12472416" cy="831879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9153399" cy="558006"/>
          </a:xfrm>
          <a:solidFill>
            <a:schemeClr val="bg1">
              <a:lumMod val="85000"/>
            </a:schemeClr>
          </a:solidFill>
        </p:spPr>
        <p:txBody>
          <a:bodyPr>
            <a:noAutofit/>
          </a:bodyPr>
          <a:lstStyle/>
          <a:p>
            <a:pPr marL="53975" indent="0"/>
            <a:r>
              <a:rPr lang="en-US" b="1" dirty="0">
                <a:solidFill>
                  <a:schemeClr val="accent1">
                    <a:lumMod val="50000"/>
                  </a:schemeClr>
                </a:solidFill>
              </a:rPr>
              <a:t>Seafood industry</a:t>
            </a:r>
          </a:p>
        </p:txBody>
      </p:sp>
    </p:spTree>
    <p:extLst>
      <p:ext uri="{BB962C8B-B14F-4D97-AF65-F5344CB8AC3E}">
        <p14:creationId xmlns:p14="http://schemas.microsoft.com/office/powerpoint/2010/main" val="2011299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3200">
                <a:solidFill>
                  <a:schemeClr val="accent1">
                    <a:lumMod val="50000"/>
                  </a:schemeClr>
                </a:solidFill>
              </a:rPr>
              <a:t>ENERGY INTENSITY IN KEY INDUSTRIES IN VIETNAM</a:t>
            </a:r>
            <a:endParaRPr lang="en-VN" sz="3200" dirty="0">
              <a:solidFill>
                <a:schemeClr val="accent1">
                  <a:lumMod val="50000"/>
                </a:schemeClr>
              </a:solidFill>
            </a:endParaRPr>
          </a:p>
        </p:txBody>
      </p:sp>
      <p:sp>
        <p:nvSpPr>
          <p:cNvPr id="7" name="Rectangle 6"/>
          <p:cNvSpPr/>
          <p:nvPr/>
        </p:nvSpPr>
        <p:spPr>
          <a:xfrm rot="19695575">
            <a:off x="5993882" y="4799877"/>
            <a:ext cx="557076"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Paper</a:t>
            </a:r>
          </a:p>
        </p:txBody>
      </p:sp>
      <p:sp>
        <p:nvSpPr>
          <p:cNvPr id="9" name="Rectangle 8"/>
          <p:cNvSpPr/>
          <p:nvPr/>
        </p:nvSpPr>
        <p:spPr>
          <a:xfrm rot="19695575">
            <a:off x="4729287" y="4823617"/>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Cement</a:t>
            </a:r>
          </a:p>
        </p:txBody>
      </p:sp>
      <p:sp>
        <p:nvSpPr>
          <p:cNvPr id="11" name="Rectangle 10"/>
          <p:cNvSpPr/>
          <p:nvPr/>
        </p:nvSpPr>
        <p:spPr>
          <a:xfrm rot="19695575">
            <a:off x="3399191" y="4815996"/>
            <a:ext cx="647319" cy="169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Steel</a:t>
            </a:r>
          </a:p>
        </p:txBody>
      </p:sp>
      <p:sp>
        <p:nvSpPr>
          <p:cNvPr id="12" name="Rectangle 11"/>
          <p:cNvSpPr/>
          <p:nvPr/>
        </p:nvSpPr>
        <p:spPr>
          <a:xfrm>
            <a:off x="5813484" y="5229499"/>
            <a:ext cx="917871" cy="267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Industry</a:t>
            </a:r>
          </a:p>
        </p:txBody>
      </p:sp>
      <p:pic>
        <p:nvPicPr>
          <p:cNvPr id="1026" name="Picture 2" descr="Output image">
            <a:extLst>
              <a:ext uri="{FF2B5EF4-FFF2-40B4-BE49-F238E27FC236}">
                <a16:creationId xmlns:a16="http://schemas.microsoft.com/office/drawing/2014/main" id="{507A0D3C-0473-96FA-1670-A0B2EA0EA2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256" y="1298389"/>
            <a:ext cx="6856456" cy="501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05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a:solidFill>
                  <a:schemeClr val="accent1">
                    <a:lumMod val="50000"/>
                  </a:schemeClr>
                </a:solidFill>
              </a:rPr>
              <a:t>OBJECTIVES</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a:solidFill>
                    <a:srgbClr val="0070C0"/>
                  </a:solidFill>
                  <a:latin typeface="Arial" panose="020B0604020202020204" pitchFamily="34" charset="0"/>
                  <a:cs typeface="Arial" panose="020B0604020202020204" pitchFamily="34" charset="0"/>
                </a:rPr>
                <a:t>Understanding the current situation and potential for energy savings in Vietnam</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a:solidFill>
                    <a:srgbClr val="0070C0"/>
                  </a:solidFill>
                  <a:latin typeface="Arial" panose="020B0604020202020204" pitchFamily="34" charset="0"/>
                  <a:cs typeface="Arial" panose="020B0604020202020204" pitchFamily="34" charset="0"/>
                </a:rPr>
                <a:t>Understanding the current situation and potential for energy saving in the plastics industry in Vietnam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541206"/>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en-US">
                <a:solidFill>
                  <a:schemeClr val="accent1">
                    <a:lumMod val="50000"/>
                  </a:schemeClr>
                </a:solidFill>
              </a:rPr>
              <a:t>BENCHMARKING IN THE SEAFOOD INDUSTRY</a:t>
            </a:r>
            <a:endParaRPr lang="en-US"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1" y="1803210"/>
          <a:ext cx="10972799" cy="3800790"/>
        </p:xfrm>
        <a:graphic>
          <a:graphicData uri="http://schemas.openxmlformats.org/drawingml/2006/table">
            <a:tbl>
              <a:tblPr firstRow="1" firstCol="1" bandRow="1">
                <a:tableStyleId>{912C8C85-51F0-491E-9774-3900AFEF0FD7}</a:tableStyleId>
              </a:tblPr>
              <a:tblGrid>
                <a:gridCol w="3869094">
                  <a:extLst>
                    <a:ext uri="{9D8B030D-6E8A-4147-A177-3AD203B41FA5}">
                      <a16:colId xmlns:a16="http://schemas.microsoft.com/office/drawing/2014/main" val="1885385817"/>
                    </a:ext>
                  </a:extLst>
                </a:gridCol>
                <a:gridCol w="7103705">
                  <a:extLst>
                    <a:ext uri="{9D8B030D-6E8A-4147-A177-3AD203B41FA5}">
                      <a16:colId xmlns:a16="http://schemas.microsoft.com/office/drawing/2014/main" val="3391202657"/>
                    </a:ext>
                  </a:extLst>
                </a:gridCol>
              </a:tblGrid>
              <a:tr h="622234">
                <a:tc>
                  <a:txBody>
                    <a:bodyPr/>
                    <a:lstStyle/>
                    <a:p>
                      <a:pPr algn="ctr">
                        <a:lnSpc>
                          <a:spcPct val="125000"/>
                        </a:lnSpc>
                        <a:spcBef>
                          <a:spcPts val="600"/>
                        </a:spcBef>
                        <a:spcAft>
                          <a:spcPts val="600"/>
                        </a:spcAft>
                      </a:pPr>
                      <a:r>
                        <a:rPr lang="vi-VN" sz="2000" b="1" dirty="0">
                          <a:solidFill>
                            <a:srgbClr val="FFFFFF"/>
                          </a:solidFill>
                          <a:effectLst/>
                          <a:latin typeface="+mn-lt"/>
                        </a:rPr>
                        <a:t>Benchmarking</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Other Relevant Requirements</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29860">
                <a:tc gridSpan="2">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lang="en-US" sz="1600" b="0" dirty="0">
                          <a:effectLst/>
                          <a:latin typeface="+mn-lt"/>
                          <a:ea typeface="Arial" panose="020B0604020202020204" pitchFamily="34" charset="0"/>
                          <a:cs typeface="Times New Roman" panose="02020603050405020304" pitchFamily="18" charset="0"/>
                        </a:rPr>
                        <a:t>According to Article 6 of </a:t>
                      </a:r>
                      <a:r>
                        <a:rPr lang="en-US" sz="1800" b="1" dirty="0">
                          <a:solidFill>
                            <a:schemeClr val="accent1">
                              <a:lumMod val="50000"/>
                            </a:schemeClr>
                          </a:solidFill>
                          <a:effectLst/>
                          <a:latin typeface="+mn-lt"/>
                          <a:ea typeface="Arial" panose="020B0604020202020204" pitchFamily="34" charset="0"/>
                          <a:cs typeface="Times New Roman" panose="02020603050405020304" pitchFamily="18" charset="0"/>
                        </a:rPr>
                        <a:t>Circular 52/2018/TT-BCT</a:t>
                      </a:r>
                      <a:r>
                        <a:rPr lang="en-US" sz="1800" b="0" dirty="0">
                          <a:solidFill>
                            <a:schemeClr val="accent1">
                              <a:lumMod val="50000"/>
                            </a:schemeClr>
                          </a:solidFill>
                          <a:effectLst/>
                          <a:latin typeface="+mn-lt"/>
                          <a:ea typeface="Arial" panose="020B0604020202020204" pitchFamily="34" charset="0"/>
                          <a:cs typeface="Times New Roman" panose="02020603050405020304" pitchFamily="18" charset="0"/>
                        </a:rPr>
                        <a:t>,</a:t>
                      </a:r>
                      <a:r>
                        <a:rPr lang="en-US" sz="1600" b="0" dirty="0">
                          <a:effectLst/>
                          <a:latin typeface="+mn-lt"/>
                          <a:ea typeface="Arial" panose="020B0604020202020204" pitchFamily="34" charset="0"/>
                          <a:cs typeface="Times New Roman" panose="02020603050405020304" pitchFamily="18" charset="0"/>
                        </a:rPr>
                        <a:t> benchmarks for the seafood processing sector up to the end of 2025 are as follows:</a:t>
                      </a:r>
                      <a:endParaRPr lang="en-US" sz="1800" b="0" dirty="0">
                        <a:effectLst/>
                        <a:latin typeface="+mn-lt"/>
                        <a:ea typeface="Arial" panose="020B0604020202020204" pitchFamily="34" charset="0"/>
                        <a:cs typeface="Times New Roman" panose="02020603050405020304" pitchFamily="18" charset="0"/>
                      </a:endParaRPr>
                    </a:p>
                  </a:txBody>
                  <a:tcPr marL="43518" marR="43518" marT="0" marB="0" anchor="ctr"/>
                </a:tc>
                <a:tc hMerge="1">
                  <a:txBody>
                    <a:bodyPr/>
                    <a:lstStyle/>
                    <a:p>
                      <a:endParaRPr lang="en-US"/>
                    </a:p>
                  </a:txBody>
                  <a:tcPr/>
                </a:tc>
                <a:extLst>
                  <a:ext uri="{0D108BD9-81ED-4DB2-BD59-A6C34878D82A}">
                    <a16:rowId xmlns:a16="http://schemas.microsoft.com/office/drawing/2014/main" val="4130788980"/>
                  </a:ext>
                </a:extLst>
              </a:tr>
              <a:tr h="2392540">
                <a:tc>
                  <a:txBody>
                    <a:bodyPr/>
                    <a:lstStyle/>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catfish products: 1,050 kWh/ton of equivalent product</a:t>
                      </a:r>
                    </a:p>
                    <a:p>
                      <a:pPr algn="just">
                        <a:lnSpc>
                          <a:spcPct val="100000"/>
                        </a:lnSpc>
                        <a:spcBef>
                          <a:spcPts val="600"/>
                        </a:spcBef>
                        <a:spcAft>
                          <a:spcPts val="600"/>
                        </a:spcAft>
                      </a:pPr>
                      <a:r>
                        <a:rPr lang="en-US" sz="1600" b="0" dirty="0">
                          <a:effectLst/>
                          <a:latin typeface="+mn-lt"/>
                          <a:ea typeface="Arial" panose="020B0604020202020204" pitchFamily="34" charset="0"/>
                          <a:cs typeface="Times New Roman" panose="02020603050405020304" pitchFamily="18" charset="0"/>
                        </a:rPr>
                        <a:t>- Industrial processing of shrimp products: 2,050 kWh/ton of equivalent product</a:t>
                      </a:r>
                    </a:p>
                  </a:txBody>
                  <a:tcPr marL="43518" marR="43518" marT="0" marB="0" anchor="ctr"/>
                </a:tc>
                <a:tc>
                  <a:txBody>
                    <a:bodyPr/>
                    <a:lstStyle/>
                    <a:p>
                      <a:pPr marL="342900" indent="-342900" algn="just">
                        <a:lnSpc>
                          <a:spcPct val="125000"/>
                        </a:lnSpc>
                        <a:spcBef>
                          <a:spcPts val="600"/>
                        </a:spcBef>
                        <a:spcAft>
                          <a:spcPts val="600"/>
                        </a:spcAft>
                        <a:buFont typeface="Arial" panose="020B0604020202020204" pitchFamily="34" charset="0"/>
                        <a:buChar char="•"/>
                      </a:pPr>
                      <a:r>
                        <a:rPr lang="en-US" sz="1600" dirty="0"/>
                        <a:t>Facilities exceeding the SEC benchmark must develop and implement an EE improvement plan to meet the benchmarks stated in Article 5 of Circular 52/2018/TT-BCT.</a:t>
                      </a:r>
                    </a:p>
                    <a:p>
                      <a:pPr marL="342900" indent="-342900" algn="just">
                        <a:lnSpc>
                          <a:spcPct val="125000"/>
                        </a:lnSpc>
                        <a:spcBef>
                          <a:spcPts val="600"/>
                        </a:spcBef>
                        <a:spcAft>
                          <a:spcPts val="600"/>
                        </a:spcAft>
                        <a:buFont typeface="Arial" panose="020B0604020202020204" pitchFamily="34" charset="0"/>
                        <a:buChar char="•"/>
                      </a:pPr>
                      <a:r>
                        <a:rPr lang="en-US" sz="1600" dirty="0"/>
                        <a:t>DOITs must be reported to annually by January 15 regarding the status of benchmark implementation. Facilities with SEC higher than the benchmarks must also report their EE improvement plans, including proposed EEMs and implementation plans, in accordance with Clause 1, Article 6 of Circular 52/2018/TT-BCT.</a:t>
                      </a: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27B2-38EF-1187-7286-8E96B72349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D1B27D6-6B9E-E651-1AF6-5A3E8772BCF4}"/>
              </a:ext>
            </a:extLst>
          </p:cNvPr>
          <p:cNvSpPr>
            <a:spLocks noGrp="1"/>
          </p:cNvSpPr>
          <p:nvPr>
            <p:ph type="title"/>
          </p:nvPr>
        </p:nvSpPr>
        <p:spPr/>
        <p:txBody>
          <a:bodyPr>
            <a:noAutofit/>
          </a:bodyPr>
          <a:lstStyle/>
          <a:p>
            <a:r>
              <a:rPr lang="en-US">
                <a:solidFill>
                  <a:schemeClr val="accent1">
                    <a:lumMod val="50000"/>
                  </a:schemeClr>
                </a:solidFill>
              </a:rPr>
              <a:t>OVERVIEW OF VIETNAM'S SEAFOOD PROCESSING INDUSTRY</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BF2D079D-7152-3F6E-4525-8090E92B24CA}"/>
              </a:ext>
            </a:extLst>
          </p:cNvPr>
          <p:cNvSpPr txBox="1"/>
          <p:nvPr/>
        </p:nvSpPr>
        <p:spPr>
          <a:xfrm>
            <a:off x="609600" y="1512883"/>
            <a:ext cx="10972800" cy="3365024"/>
          </a:xfrm>
          <a:prstGeom prst="rect">
            <a:avLst/>
          </a:prstGeom>
          <a:noFill/>
        </p:spPr>
        <p:txBody>
          <a:bodyPr wrap="square">
            <a:spAutoFit/>
          </a:bodyPr>
          <a:lstStyle/>
          <a:p>
            <a:pPr marL="342900" lvl="0" indent="-342900">
              <a:lnSpc>
                <a:spcPct val="150000"/>
              </a:lnSpc>
              <a:buFont typeface="Wingdings" panose="05000000000000000000" pitchFamily="2" charset="2"/>
              <a:buChar char="ü"/>
            </a:pPr>
            <a:r>
              <a:rPr kumimoji="0" lang="en-US" sz="1800" b="1" i="0" u="none" strike="noStrike" kern="0" cap="none" spc="0" normalizeH="0" baseline="0" noProof="0" dirty="0">
                <a:ln>
                  <a:noFill/>
                </a:ln>
                <a:solidFill>
                  <a:srgbClr val="000000"/>
                </a:solidFill>
                <a:effectLst/>
                <a:uLnTx/>
                <a:uFillTx/>
                <a:sym typeface="Arial"/>
              </a:rPr>
              <a:t> </a:t>
            </a:r>
            <a:r>
              <a:rPr lang="vi-VN" sz="1800" b="1" dirty="0"/>
              <a:t>Energy consumption</a:t>
            </a:r>
            <a:endParaRPr kumimoji="0" lang="vi-VN" sz="1800" b="1" i="0" u="none" strike="noStrike" kern="0" cap="none" spc="0" normalizeH="0" baseline="0" noProof="0" dirty="0">
              <a:ln>
                <a:noFill/>
              </a:ln>
              <a:solidFill>
                <a:srgbClr val="000000"/>
              </a:solidFill>
              <a:effectLst/>
              <a:uLnTx/>
              <a:uFillTx/>
              <a:sym typeface="Arial"/>
            </a:endParaRPr>
          </a:p>
          <a:p>
            <a:pPr marL="342900" lvl="0" indent="-342900">
              <a:lnSpc>
                <a:spcPct val="150000"/>
              </a:lnSpc>
              <a:buFont typeface="Arial" panose="020B0604020202020204" pitchFamily="34" charset="0"/>
              <a:buChar char="•"/>
            </a:pPr>
            <a:r>
              <a:rPr lang="en-US" sz="1800" dirty="0"/>
              <a:t>The seafood industry’s energy intensity higher than the average level of other sectors, including cement, paper, and beverage.</a:t>
            </a:r>
            <a:endParaRPr kumimoji="0" lang="vi-VN" sz="1800" b="0" i="0" u="none" strike="noStrike" kern="0" cap="none" spc="0" normalizeH="0" baseline="0" noProof="0" dirty="0">
              <a:ln>
                <a:noFill/>
              </a:ln>
              <a:solidFill>
                <a:srgbClr val="000000"/>
              </a:solidFill>
              <a:effectLst/>
              <a:uLnTx/>
              <a:uFillTx/>
              <a:sym typeface="Arial"/>
            </a:endParaRPr>
          </a:p>
          <a:p>
            <a:pPr marL="342900" lvl="0" indent="-342900">
              <a:lnSpc>
                <a:spcPct val="150000"/>
              </a:lnSpc>
              <a:buFont typeface="Arial" panose="020B0604020202020204" pitchFamily="34" charset="0"/>
              <a:buChar char="•"/>
            </a:pPr>
            <a:r>
              <a:rPr lang="en-US" sz="1800" dirty="0"/>
              <a:t>According to some studies by the Ministry of Industry and Trade and GIZ, the rate of energy consumption divided into main categories is as follows:</a:t>
            </a:r>
            <a:endParaRPr kumimoji="0" lang="vi-VN" sz="1800" b="0" i="0" u="none" strike="noStrike" kern="0" cap="none" spc="0" normalizeH="0" baseline="0" noProof="0" dirty="0">
              <a:ln>
                <a:noFill/>
              </a:ln>
              <a:solidFill>
                <a:srgbClr val="000000"/>
              </a:solidFill>
              <a:effectLst/>
              <a:uLnTx/>
              <a:uFillTx/>
              <a:sym typeface="Arial"/>
            </a:endParaRPr>
          </a:p>
          <a:p>
            <a:pPr marL="742950" lvl="1" indent="-285750">
              <a:lnSpc>
                <a:spcPct val="150000"/>
              </a:lnSpc>
              <a:buFont typeface="Arial" panose="020B0604020202020204" pitchFamily="34" charset="0"/>
              <a:buChar char="•"/>
            </a:pPr>
            <a:r>
              <a:rPr lang="en-US" sz="1800" b="1" dirty="0"/>
              <a:t>Refrigeration and freezing systems: </a:t>
            </a:r>
            <a:r>
              <a:rPr lang="en-US" sz="1800" dirty="0"/>
              <a:t>account for 45–70% of total electricity consumption;</a:t>
            </a:r>
          </a:p>
          <a:p>
            <a:pPr marL="742950" lvl="1" indent="-285750">
              <a:lnSpc>
                <a:spcPct val="150000"/>
              </a:lnSpc>
              <a:buFont typeface="Arial" panose="020B0604020202020204" pitchFamily="34" charset="0"/>
              <a:buChar char="•"/>
            </a:pPr>
            <a:r>
              <a:rPr lang="en-US" sz="1800" b="1" dirty="0"/>
              <a:t>Cooking, steaming, drying, boiling…: </a:t>
            </a:r>
            <a:r>
              <a:rPr lang="en-US" sz="1800" dirty="0"/>
              <a:t>account for 10–30% (depending on product type);</a:t>
            </a:r>
          </a:p>
          <a:p>
            <a:pPr marL="742950" lvl="1" indent="-285750">
              <a:lnSpc>
                <a:spcPct val="150000"/>
              </a:lnSpc>
              <a:buFont typeface="Arial" panose="020B0604020202020204" pitchFamily="34" charset="0"/>
              <a:buChar char="•"/>
            </a:pPr>
            <a:r>
              <a:rPr lang="en-US" sz="1800" b="1" dirty="0"/>
              <a:t>Lighting, water pumping, ventilation…: </a:t>
            </a:r>
            <a:r>
              <a:rPr lang="en-US" sz="1800" dirty="0"/>
              <a:t>account for the remainder.</a:t>
            </a:r>
            <a:endParaRPr kumimoji="0" lang="vi-VN" sz="1800" i="0" u="none" strike="noStrike" kern="0" cap="none" spc="0" normalizeH="0" baseline="0" noProof="0" dirty="0">
              <a:ln>
                <a:noFill/>
              </a:ln>
              <a:solidFill>
                <a:srgbClr val="000000"/>
              </a:solidFill>
              <a:effectLst/>
              <a:uLnTx/>
              <a:uFillTx/>
              <a:sym typeface="Arial"/>
            </a:endParaRPr>
          </a:p>
        </p:txBody>
      </p:sp>
    </p:spTree>
    <p:extLst>
      <p:ext uri="{BB962C8B-B14F-4D97-AF65-F5344CB8AC3E}">
        <p14:creationId xmlns:p14="http://schemas.microsoft.com/office/powerpoint/2010/main" val="2992619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EAE7D-F2BF-A923-8AF3-6AB7C28A438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303C3F6-50FC-7675-CEA3-8FC9ED97F36C}"/>
              </a:ext>
            </a:extLst>
          </p:cNvPr>
          <p:cNvSpPr>
            <a:spLocks noGrp="1"/>
          </p:cNvSpPr>
          <p:nvPr>
            <p:ph type="body" idx="1"/>
          </p:nvPr>
        </p:nvSpPr>
        <p:spPr>
          <a:xfrm>
            <a:off x="623263" y="1330320"/>
            <a:ext cx="7998400" cy="806800"/>
          </a:xfrm>
        </p:spPr>
        <p:txBody>
          <a:bodyPr/>
          <a:lstStyle/>
          <a:p>
            <a:pPr marL="608013" indent="-608013"/>
            <a:r>
              <a:rPr lang="en-US" b="1"/>
              <a:t>2. Forms and sources of energy used</a:t>
            </a:r>
          </a:p>
        </p:txBody>
      </p:sp>
      <p:graphicFrame>
        <p:nvGraphicFramePr>
          <p:cNvPr id="2" name="Table 1">
            <a:extLst>
              <a:ext uri="{FF2B5EF4-FFF2-40B4-BE49-F238E27FC236}">
                <a16:creationId xmlns:a16="http://schemas.microsoft.com/office/drawing/2014/main" id="{0D681AE9-3FD3-E31D-F1C9-B01D1C86CD9F}"/>
              </a:ext>
            </a:extLst>
          </p:cNvPr>
          <p:cNvGraphicFramePr>
            <a:graphicFrameLocks noGrp="1"/>
          </p:cNvGraphicFramePr>
          <p:nvPr>
            <p:extLst>
              <p:ext uri="{D42A27DB-BD31-4B8C-83A1-F6EECF244321}">
                <p14:modId xmlns:p14="http://schemas.microsoft.com/office/powerpoint/2010/main" val="1086599671"/>
              </p:ext>
            </p:extLst>
          </p:nvPr>
        </p:nvGraphicFramePr>
        <p:xfrm>
          <a:off x="693906" y="2295729"/>
          <a:ext cx="10804188" cy="3487432"/>
        </p:xfrm>
        <a:graphic>
          <a:graphicData uri="http://schemas.openxmlformats.org/drawingml/2006/table">
            <a:tbl>
              <a:tblPr/>
              <a:tblGrid>
                <a:gridCol w="2516531">
                  <a:extLst>
                    <a:ext uri="{9D8B030D-6E8A-4147-A177-3AD203B41FA5}">
                      <a16:colId xmlns:a16="http://schemas.microsoft.com/office/drawing/2014/main" val="2166425395"/>
                    </a:ext>
                  </a:extLst>
                </a:gridCol>
                <a:gridCol w="8287657">
                  <a:extLst>
                    <a:ext uri="{9D8B030D-6E8A-4147-A177-3AD203B41FA5}">
                      <a16:colId xmlns:a16="http://schemas.microsoft.com/office/drawing/2014/main" val="1146274087"/>
                    </a:ext>
                  </a:extLst>
                </a:gridCol>
              </a:tblGrid>
              <a:tr h="605794">
                <a:tc>
                  <a:txBody>
                    <a:bodyPr/>
                    <a:lstStyle/>
                    <a:p>
                      <a:pPr>
                        <a:buNone/>
                      </a:pPr>
                      <a:r>
                        <a:rPr lang="en-US" sz="1800" b="0" i="0" u="none" strike="noStrike" cap="none">
                          <a:solidFill>
                            <a:schemeClr val="tx1"/>
                          </a:solidFill>
                          <a:effectLst/>
                          <a:latin typeface="+mn-lt"/>
                          <a:ea typeface="+mn-ea"/>
                          <a:cs typeface="+mn-cs"/>
                          <a:sym typeface="Arial"/>
                        </a:rPr>
                        <a:t>Activity</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a:t>Commonly used energy types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1374887"/>
                  </a:ext>
                </a:extLst>
              </a:tr>
              <a:tr h="605794">
                <a:tc>
                  <a:txBody>
                    <a:bodyPr/>
                    <a:lstStyle/>
                    <a:p>
                      <a:pPr>
                        <a:buNone/>
                      </a:pPr>
                      <a:r>
                        <a:rPr lang="en-US" sz="1800"/>
                        <a:t>Offshore fishing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Diesel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6107545"/>
                  </a:ext>
                </a:extLst>
              </a:tr>
              <a:tr h="605794">
                <a:tc>
                  <a:txBody>
                    <a:bodyPr/>
                    <a:lstStyle/>
                    <a:p>
                      <a:pPr>
                        <a:buNone/>
                      </a:pPr>
                      <a:r>
                        <a:rPr lang="en-US" sz="1800"/>
                        <a:t>Aquaculture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800"/>
                        <a:t>Electricity (pump, aerator), fuel (generator)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774703"/>
                  </a:ext>
                </a:extLst>
              </a:tr>
              <a:tr h="1064256">
                <a:tc>
                  <a:txBody>
                    <a:bodyPr/>
                    <a:lstStyle/>
                    <a:p>
                      <a:pPr>
                        <a:buNone/>
                      </a:pPr>
                      <a:r>
                        <a:rPr lang="en-US" sz="1800"/>
                        <a:t>Seafood processing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Electricity (compressor, freezer, conveyor), steam (from boiler), industrial gas</a:t>
                      </a:r>
                      <a:endParaRPr lang="vi-VN"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1908277"/>
                  </a:ext>
                </a:extLst>
              </a:tr>
              <a:tr h="605794">
                <a:tc>
                  <a:txBody>
                    <a:bodyPr/>
                    <a:lstStyle/>
                    <a:p>
                      <a:pPr>
                        <a:buNone/>
                      </a:pPr>
                      <a:r>
                        <a:rPr lang="en-US" sz="1800"/>
                        <a:t>Storage, cold storage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800"/>
                        <a:t>Electricity (cooling system, lighting, fan)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7268168"/>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4252524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64D4-2944-5452-995D-49C6718E2B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D84282E-9106-AD12-FE56-6496E36B75D3}"/>
              </a:ext>
            </a:extLst>
          </p:cNvPr>
          <p:cNvSpPr>
            <a:spLocks noGrp="1"/>
          </p:cNvSpPr>
          <p:nvPr>
            <p:ph type="body" idx="1"/>
          </p:nvPr>
        </p:nvSpPr>
        <p:spPr>
          <a:xfrm>
            <a:off x="623263" y="1330320"/>
            <a:ext cx="7998400" cy="671041"/>
          </a:xfrm>
        </p:spPr>
        <p:txBody>
          <a:bodyPr/>
          <a:lstStyle/>
          <a:p>
            <a:pPr marL="608013" indent="-608013"/>
            <a:r>
              <a:rPr lang="en-US" b="1"/>
              <a:t>3. Energy efficiency and waste</a:t>
            </a:r>
          </a:p>
        </p:txBody>
      </p:sp>
      <p:sp>
        <p:nvSpPr>
          <p:cNvPr id="3" name="Rectangle 1">
            <a:extLst>
              <a:ext uri="{FF2B5EF4-FFF2-40B4-BE49-F238E27FC236}">
                <a16:creationId xmlns:a16="http://schemas.microsoft.com/office/drawing/2014/main" id="{DCB7ED39-B4D1-FDBA-093F-261940CC29D2}"/>
              </a:ext>
            </a:extLst>
          </p:cNvPr>
          <p:cNvSpPr>
            <a:spLocks noChangeArrowheads="1"/>
          </p:cNvSpPr>
          <p:nvPr/>
        </p:nvSpPr>
        <p:spPr bwMode="auto">
          <a:xfrm rot="10800000" flipV="1">
            <a:off x="609600" y="2001362"/>
            <a:ext cx="1097280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Lack of energy monitoring and control systems: </a:t>
            </a:r>
            <a:r>
              <a:rPr lang="en-US" altLang="en-US" sz="2000">
                <a:latin typeface="Arial" panose="020B0604020202020204" pitchFamily="34" charset="0"/>
              </a:rPr>
              <a:t>most processing facilities have not invested in BMS systems or detailed measurement devices.</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High power consumption but low efficiency equipment: </a:t>
            </a:r>
            <a:r>
              <a:rPr lang="en-US" altLang="en-US" sz="2000">
                <a:latin typeface="Arial" panose="020B0604020202020204" pitchFamily="34" charset="0"/>
              </a:rPr>
              <a:t>such as old refrigeration compressors, no inverter, no dehumidification/automatic defrosting.</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Not optimizing operation: </a:t>
            </a:r>
            <a:r>
              <a:rPr lang="en-US" altLang="en-US" sz="2000">
                <a:latin typeface="Arial" panose="020B0604020202020204" pitchFamily="34" charset="0"/>
              </a:rPr>
              <a:t>for example, running the entire condenser even at low load, lack of regular maintenance causes large power loss.</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a:p>
            <a:pPr marL="342900" lvl="0" indent="-342900" algn="just" eaLnBrk="0" fontAlgn="base" hangingPunct="0">
              <a:lnSpc>
                <a:spcPct val="150000"/>
              </a:lnSpc>
              <a:spcBef>
                <a:spcPct val="0"/>
              </a:spcBef>
              <a:spcAft>
                <a:spcPct val="0"/>
              </a:spcAft>
              <a:buClrTx/>
              <a:buFont typeface="Arial" panose="020B0604020202020204" pitchFamily="34" charset="0"/>
              <a:buChar char="•"/>
            </a:pPr>
            <a:r>
              <a:rPr lang="en-US" altLang="en-US" sz="2000" b="1">
                <a:latin typeface="Arial" panose="020B0604020202020204" pitchFamily="34" charset="0"/>
              </a:rPr>
              <a:t>Refrigerant leakage: </a:t>
            </a:r>
            <a:r>
              <a:rPr lang="en-US" altLang="en-US" sz="2000">
                <a:latin typeface="Arial" panose="020B0604020202020204" pitchFamily="34" charset="0"/>
              </a:rPr>
              <a:t>causes reduced heat exchange efficiency and increased electricity consumption.</a:t>
            </a:r>
            <a:endParaRPr kumimoji="0" lang="en-US" altLang="en-US" sz="2000" i="0" u="none" strike="noStrike" kern="0" cap="none" spc="0" normalizeH="0" baseline="0" noProof="0">
              <a:ln>
                <a:noFill/>
              </a:ln>
              <a:solidFill>
                <a:srgbClr val="000000"/>
              </a:solidFill>
              <a:effectLst/>
              <a:uLnTx/>
              <a:uFillTx/>
              <a:latin typeface="Arial" panose="020B0604020202020204" pitchFamily="34" charset="0"/>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1363284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6CE43-C52F-1CB1-65AF-EE627365F9B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4CE42E-69E4-08F3-B8DB-CBDF48D5B7F0}"/>
              </a:ext>
            </a:extLst>
          </p:cNvPr>
          <p:cNvSpPr>
            <a:spLocks noGrp="1"/>
          </p:cNvSpPr>
          <p:nvPr>
            <p:ph type="body" idx="1"/>
          </p:nvPr>
        </p:nvSpPr>
        <p:spPr>
          <a:xfrm>
            <a:off x="609599" y="1263945"/>
            <a:ext cx="7998400" cy="806800"/>
          </a:xfrm>
        </p:spPr>
        <p:txBody>
          <a:bodyPr/>
          <a:lstStyle/>
          <a:p>
            <a:pPr marL="608013" indent="-608013"/>
            <a:r>
              <a:rPr lang="en-US" b="1"/>
              <a:t>4. Level of application of energy efficiency solutions</a:t>
            </a:r>
          </a:p>
        </p:txBody>
      </p:sp>
      <p:sp>
        <p:nvSpPr>
          <p:cNvPr id="3" name="Rectangle 1">
            <a:extLst>
              <a:ext uri="{FF2B5EF4-FFF2-40B4-BE49-F238E27FC236}">
                <a16:creationId xmlns:a16="http://schemas.microsoft.com/office/drawing/2014/main" id="{7F9658FD-F298-B36A-7C2E-C16AD74229A4}"/>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2" name="Rectangle 1">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Some large export enterprises have started to deploy:</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Variable frequency converters for compressor motors, pumps, fans;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Cogeneration systems for heat and electricity from condensing hot water;</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Insulation of pipes and cold storage walls;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Upgrading LED lighting systems.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However, </a:t>
            </a:r>
            <a:r>
              <a:rPr lang="en-US" altLang="en-US" sz="2000" b="1">
                <a:latin typeface="Arial" panose="020B0604020202020204" pitchFamily="34" charset="0"/>
              </a:rPr>
              <a:t>most small and medium enterprises have not paid due attention, due to</a:t>
            </a:r>
            <a:r>
              <a:rPr lang="en-US" altLang="en-US" sz="200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initial investment capital;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awareness and technical level;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Unable to see the long-term benefits.</a:t>
            </a: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32275091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A9052-1E1D-93EC-9B7A-35C9C2B60F4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EC5BAC1-E917-A957-6CB0-28E9820BE416}"/>
              </a:ext>
            </a:extLst>
          </p:cNvPr>
          <p:cNvSpPr>
            <a:spLocks noGrp="1"/>
          </p:cNvSpPr>
          <p:nvPr>
            <p:ph type="body" idx="1"/>
          </p:nvPr>
        </p:nvSpPr>
        <p:spPr>
          <a:xfrm>
            <a:off x="623263" y="1330320"/>
            <a:ext cx="7998400" cy="806800"/>
          </a:xfrm>
        </p:spPr>
        <p:txBody>
          <a:bodyPr/>
          <a:lstStyle/>
          <a:p>
            <a:pPr marL="608013" indent="-608013"/>
            <a:r>
              <a:rPr lang="en-US" b="1"/>
              <a:t>5. Energy efficiency potential</a:t>
            </a:r>
          </a:p>
        </p:txBody>
      </p:sp>
      <p:sp>
        <p:nvSpPr>
          <p:cNvPr id="3" name="Rectangle 1">
            <a:extLst>
              <a:ext uri="{FF2B5EF4-FFF2-40B4-BE49-F238E27FC236}">
                <a16:creationId xmlns:a16="http://schemas.microsoft.com/office/drawing/2014/main" id="{05633ED3-4513-8CF0-C882-A55C8365F858}"/>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
        <p:nvSpPr>
          <p:cNvPr id="8" name="Rectangle 7">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609600" y="1888533"/>
            <a:ext cx="10972800" cy="419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Some large export enterprises have started to deploy:</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Variable frequency converters for compressor motors, pumps, fans;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Cogeneration systems for heat and electricity from condensing hot water;</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Insulation of pipes and cold storage walls;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Upgrading LED lighting systems.</a:t>
            </a:r>
          </a:p>
          <a:p>
            <a:pPr marL="342900" lvl="0" indent="-342900" eaLnBrk="0" fontAlgn="base" hangingPunct="0">
              <a:lnSpc>
                <a:spcPct val="150000"/>
              </a:lnSpc>
              <a:spcBef>
                <a:spcPct val="0"/>
              </a:spcBef>
              <a:spcAft>
                <a:spcPct val="0"/>
              </a:spcAft>
              <a:buClrTx/>
              <a:buFont typeface="Arial" panose="020B0604020202020204" pitchFamily="34" charset="0"/>
              <a:buChar char="•"/>
            </a:pPr>
            <a:r>
              <a:rPr lang="en-US" altLang="en-US" sz="2000">
                <a:latin typeface="Arial" panose="020B0604020202020204" pitchFamily="34" charset="0"/>
              </a:rPr>
              <a:t>However, </a:t>
            </a:r>
            <a:r>
              <a:rPr lang="en-US" altLang="en-US" sz="2000" b="1">
                <a:latin typeface="Arial" panose="020B0604020202020204" pitchFamily="34" charset="0"/>
              </a:rPr>
              <a:t>most small and medium enterprises have not paid due attention, due to</a:t>
            </a:r>
            <a:r>
              <a:rPr lang="en-US" altLang="en-US" sz="2000">
                <a:latin typeface="Arial" panose="020B0604020202020204" pitchFamily="34" charset="0"/>
              </a:rPr>
              <a:t>:</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initial investment capital;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Lack of awareness and technical level;</a:t>
            </a:r>
          </a:p>
          <a:p>
            <a:pPr marL="690563" lvl="0" indent="-342900" eaLnBrk="0" fontAlgn="base" hangingPunct="0">
              <a:lnSpc>
                <a:spcPct val="150000"/>
              </a:lnSpc>
              <a:spcBef>
                <a:spcPct val="0"/>
              </a:spcBef>
              <a:spcAft>
                <a:spcPct val="0"/>
              </a:spcAft>
              <a:buClrTx/>
              <a:buFont typeface="Courier New" panose="02070309020205020404" pitchFamily="49" charset="0"/>
              <a:buChar char="o"/>
            </a:pPr>
            <a:r>
              <a:rPr lang="en-US" altLang="en-US" sz="2000">
                <a:latin typeface="Arial" panose="020B0604020202020204" pitchFamily="34" charset="0"/>
              </a:rPr>
              <a:t>Unable to see the long-term benefits.</a:t>
            </a:r>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1946116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A8570-4A3F-7263-CC42-832F2D6F31B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10D23D8-9195-98E2-9AB0-70D00885F8D3}"/>
              </a:ext>
            </a:extLst>
          </p:cNvPr>
          <p:cNvSpPr>
            <a:spLocks noGrp="1"/>
          </p:cNvSpPr>
          <p:nvPr>
            <p:ph type="body" idx="1"/>
          </p:nvPr>
        </p:nvSpPr>
        <p:spPr>
          <a:xfrm>
            <a:off x="623264" y="1274280"/>
            <a:ext cx="7998400" cy="629109"/>
          </a:xfrm>
        </p:spPr>
        <p:txBody>
          <a:bodyPr/>
          <a:lstStyle/>
          <a:p>
            <a:pPr marL="608013" indent="-608013"/>
            <a:r>
              <a:rPr lang="en-US" b="1"/>
              <a:t>5. Energy saving potential (continued)</a:t>
            </a:r>
          </a:p>
        </p:txBody>
      </p:sp>
      <p:sp>
        <p:nvSpPr>
          <p:cNvPr id="3" name="Rectangle 1">
            <a:extLst>
              <a:ext uri="{FF2B5EF4-FFF2-40B4-BE49-F238E27FC236}">
                <a16:creationId xmlns:a16="http://schemas.microsoft.com/office/drawing/2014/main" id="{E7DFA58D-6101-7742-97ED-E77F2633FC66}"/>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defRPr/>
            </a:pPr>
            <a:endParaRPr kumimoji="0" lang="en-US" altLang="en-US" sz="2000" b="0" i="0" u="none" strike="noStrike" kern="0" cap="none" spc="0" normalizeH="0" baseline="0" noProof="0">
              <a:ln>
                <a:noFill/>
              </a:ln>
              <a:solidFill>
                <a:srgbClr val="000000"/>
              </a:solidFill>
              <a:effectLst/>
              <a:uLnTx/>
              <a:uFillTx/>
              <a:latin typeface="Arial" panose="020B0604020202020204" pitchFamily="34" charset="0"/>
              <a:cs typeface="Arial"/>
              <a:sym typeface="Arial"/>
            </a:endParaRPr>
          </a:p>
        </p:txBody>
      </p:sp>
      <p:graphicFrame>
        <p:nvGraphicFramePr>
          <p:cNvPr id="4" name="Table 3">
            <a:extLst>
              <a:ext uri="{FF2B5EF4-FFF2-40B4-BE49-F238E27FC236}">
                <a16:creationId xmlns:a16="http://schemas.microsoft.com/office/drawing/2014/main" id="{CBC56EB0-C502-08CD-0C25-03055436E1BD}"/>
              </a:ext>
            </a:extLst>
          </p:cNvPr>
          <p:cNvGraphicFramePr>
            <a:graphicFrameLocks noGrp="1"/>
          </p:cNvGraphicFramePr>
          <p:nvPr>
            <p:extLst>
              <p:ext uri="{D42A27DB-BD31-4B8C-83A1-F6EECF244321}">
                <p14:modId xmlns:p14="http://schemas.microsoft.com/office/powerpoint/2010/main" val="2209448912"/>
              </p:ext>
            </p:extLst>
          </p:nvPr>
        </p:nvGraphicFramePr>
        <p:xfrm>
          <a:off x="609600" y="1756227"/>
          <a:ext cx="10959136" cy="4514304"/>
        </p:xfrm>
        <a:graphic>
          <a:graphicData uri="http://schemas.openxmlformats.org/drawingml/2006/table">
            <a:tbl>
              <a:tblPr/>
              <a:tblGrid>
                <a:gridCol w="2832100">
                  <a:extLst>
                    <a:ext uri="{9D8B030D-6E8A-4147-A177-3AD203B41FA5}">
                      <a16:colId xmlns:a16="http://schemas.microsoft.com/office/drawing/2014/main" val="2607888985"/>
                    </a:ext>
                  </a:extLst>
                </a:gridCol>
                <a:gridCol w="2540000">
                  <a:extLst>
                    <a:ext uri="{9D8B030D-6E8A-4147-A177-3AD203B41FA5}">
                      <a16:colId xmlns:a16="http://schemas.microsoft.com/office/drawing/2014/main" val="1143481375"/>
                    </a:ext>
                  </a:extLst>
                </a:gridCol>
                <a:gridCol w="2387600">
                  <a:extLst>
                    <a:ext uri="{9D8B030D-6E8A-4147-A177-3AD203B41FA5}">
                      <a16:colId xmlns:a16="http://schemas.microsoft.com/office/drawing/2014/main" val="936947576"/>
                    </a:ext>
                  </a:extLst>
                </a:gridCol>
                <a:gridCol w="3199436">
                  <a:extLst>
                    <a:ext uri="{9D8B030D-6E8A-4147-A177-3AD203B41FA5}">
                      <a16:colId xmlns:a16="http://schemas.microsoft.com/office/drawing/2014/main" val="1034998967"/>
                    </a:ext>
                  </a:extLst>
                </a:gridCol>
              </a:tblGrid>
              <a:tr h="483738">
                <a:tc>
                  <a:txBody>
                    <a:bodyPr/>
                    <a:lstStyle/>
                    <a:p>
                      <a:pPr algn="ctr">
                        <a:buNone/>
                      </a:pPr>
                      <a:r>
                        <a:rPr lang="vi-VN" sz="1300" b="1"/>
                        <a:t>Energy consumption category</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Electricity consumption rate</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Savings potential (%)</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b="1"/>
                        <a:t>Typical solutions</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1894254"/>
                  </a:ext>
                </a:extLst>
              </a:tr>
              <a:tr h="922059">
                <a:tc>
                  <a:txBody>
                    <a:bodyPr/>
                    <a:lstStyle/>
                    <a:p>
                      <a:pPr>
                        <a:buNone/>
                      </a:pPr>
                      <a:r>
                        <a:rPr lang="en-US" sz="1300"/>
                        <a:t>Refrigeration system (freezing, cold storage, flake ice)</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45–70%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Install inverter for refrigeration compressor</a:t>
                      </a:r>
                    </a:p>
                    <a:p>
                      <a:pPr marL="285750" indent="-285750">
                        <a:buFontTx/>
                        <a:buChar char="-"/>
                      </a:pPr>
                      <a:r>
                        <a:rPr lang="en-US" sz="1300"/>
                        <a:t>Optimize condenser, evaporator</a:t>
                      </a:r>
                    </a:p>
                    <a:p>
                      <a:pPr marL="285750" indent="-285750">
                        <a:buFontTx/>
                        <a:buChar char="-"/>
                      </a:pPr>
                      <a:r>
                        <a:rPr lang="en-US" sz="1300"/>
                        <a:t>Insulation, automatic defrost</a:t>
                      </a:r>
                    </a:p>
                    <a:p>
                      <a:pPr marL="285750" indent="-285750">
                        <a:buFontTx/>
                        <a:buChar char="-"/>
                      </a:pPr>
                      <a:r>
                        <a:rPr lang="en-US" sz="1300"/>
                        <a:t>Freezing according to load</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468695"/>
                  </a:ext>
                </a:extLst>
              </a:tr>
              <a:tr h="708150">
                <a:tc>
                  <a:txBody>
                    <a:bodyPr/>
                    <a:lstStyle/>
                    <a:p>
                      <a:pPr>
                        <a:buNone/>
                      </a:pPr>
                      <a:r>
                        <a:rPr lang="en-US" sz="1300"/>
                        <a:t>Cooking, steaming, drying system (using steam or electric resistance)</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Utilize reflux steam</a:t>
                      </a:r>
                    </a:p>
                    <a:p>
                      <a:pPr marL="285750" indent="-285750">
                        <a:buFontTx/>
                        <a:buChar char="-"/>
                      </a:pPr>
                      <a:r>
                        <a:rPr lang="en-US" sz="1300"/>
                        <a:t>Insulate tanks and pipes</a:t>
                      </a:r>
                    </a:p>
                    <a:p>
                      <a:pPr marL="285750" indent="-285750">
                        <a:buFontTx/>
                        <a:buChar char="-"/>
                      </a:pPr>
                      <a:r>
                        <a:rPr lang="en-US" sz="1300"/>
                        <a:t>Automate the cooking process</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54910958"/>
                  </a:ext>
                </a:extLst>
              </a:tr>
              <a:tr h="838554">
                <a:tc>
                  <a:txBody>
                    <a:bodyPr/>
                    <a:lstStyle/>
                    <a:p>
                      <a:pPr>
                        <a:buNone/>
                      </a:pPr>
                      <a:r>
                        <a:rPr lang="vi-VN" sz="1300"/>
                        <a:t>Water pump motor, fan, aerator</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5–10%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15–25%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Use IE3/IE4 motor</a:t>
                      </a:r>
                    </a:p>
                    <a:p>
                      <a:pPr marL="285750" indent="-285750">
                        <a:buFontTx/>
                        <a:buChar char="-"/>
                      </a:pPr>
                      <a:r>
                        <a:rPr lang="en-US" sz="1300"/>
                        <a:t>Install inverter according to load</a:t>
                      </a:r>
                    </a:p>
                    <a:p>
                      <a:pPr marL="285750" indent="-285750">
                        <a:buFontTx/>
                        <a:buChar char="-"/>
                      </a:pPr>
                      <a:r>
                        <a:rPr lang="en-US" sz="1300"/>
                        <a:t>Control pressure/flow according to demand</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5813158"/>
                  </a:ext>
                </a:extLst>
              </a:tr>
              <a:tr h="708150">
                <a:tc>
                  <a:txBody>
                    <a:bodyPr/>
                    <a:lstStyle/>
                    <a:p>
                      <a:pPr>
                        <a:buNone/>
                      </a:pPr>
                      <a:r>
                        <a:rPr lang="en-US" sz="1300"/>
                        <a:t>Illumination</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dirty="0"/>
                        <a:t>3–5%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30–50%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a:t>Replace LED bulbs</a:t>
                      </a:r>
                    </a:p>
                    <a:p>
                      <a:pPr marL="285750" indent="-285750">
                        <a:buFontTx/>
                        <a:buChar char="-"/>
                      </a:pPr>
                      <a:r>
                        <a:rPr lang="en-US" sz="1300"/>
                        <a:t>Install motion sensors</a:t>
                      </a:r>
                    </a:p>
                    <a:p>
                      <a:pPr marL="285750" indent="-285750">
                        <a:buFontTx/>
                        <a:buChar char="-"/>
                      </a:pPr>
                      <a:r>
                        <a:rPr lang="en-US" sz="1300"/>
                        <a:t>Arrange lighting appropriately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8518674"/>
                  </a:ext>
                </a:extLst>
              </a:tr>
              <a:tr h="708150">
                <a:tc>
                  <a:txBody>
                    <a:bodyPr/>
                    <a:lstStyle/>
                    <a:p>
                      <a:pPr>
                        <a:buNone/>
                      </a:pPr>
                      <a:r>
                        <a:rPr lang="en-US" sz="1300"/>
                        <a:t>Air compression system (if any)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3–8%</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uNone/>
                      </a:pPr>
                      <a:r>
                        <a:rPr lang="en-US" sz="1300"/>
                        <a:t>10–20%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Tx/>
                        <a:buChar char="-"/>
                      </a:pPr>
                      <a:r>
                        <a:rPr lang="en-US" sz="1300" dirty="0"/>
                        <a:t>Increase compressor efficiency</a:t>
                      </a:r>
                    </a:p>
                    <a:p>
                      <a:pPr marL="285750" indent="-285750">
                        <a:buFontTx/>
                        <a:buChar char="-"/>
                      </a:pPr>
                      <a:r>
                        <a:rPr lang="en-US" sz="1300" dirty="0"/>
                        <a:t>Water and leakage separation</a:t>
                      </a:r>
                    </a:p>
                    <a:p>
                      <a:pPr marL="285750" indent="-285750">
                        <a:buFontTx/>
                        <a:buChar char="-"/>
                      </a:pPr>
                      <a:r>
                        <a:rPr lang="en-US" sz="1300" dirty="0"/>
                        <a:t>Actual load control</a:t>
                      </a:r>
                      <a:endParaRPr lang="vi-VN" sz="1300" dirty="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634337"/>
                  </a:ext>
                </a:extLst>
              </a:tr>
            </a:tbl>
          </a:graphicData>
        </a:graphic>
      </p:graphicFrame>
      <p:sp>
        <p:nvSpPr>
          <p:cNvPr id="7" name="Title 5">
            <a:extLst>
              <a:ext uri="{FF2B5EF4-FFF2-40B4-BE49-F238E27FC236}">
                <a16:creationId xmlns:a16="http://schemas.microsoft.com/office/drawing/2014/main" id="{6D1B27D6-6B9E-E651-1AF6-5A3E8772BCF4}"/>
              </a:ext>
            </a:extLst>
          </p:cNvPr>
          <p:cNvSpPr txBox="1">
            <a:spLocks/>
          </p:cNvSpPr>
          <p:nvPr/>
        </p:nvSpPr>
        <p:spPr>
          <a:xfrm>
            <a:off x="609600" y="548633"/>
            <a:ext cx="10972800"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a:solidFill>
                  <a:schemeClr val="accent1">
                    <a:lumMod val="50000"/>
                  </a:schemeClr>
                </a:solidFill>
              </a:rPr>
              <a:t>OVERVIEW OF VIETNAM'S SEAFOOD PROCESSING INDUSTRY</a:t>
            </a:r>
            <a:endParaRPr lang="en-VN" sz="2800" b="1" dirty="0">
              <a:solidFill>
                <a:schemeClr val="accent1">
                  <a:lumMod val="50000"/>
                </a:schemeClr>
              </a:solidFill>
            </a:endParaRPr>
          </a:p>
        </p:txBody>
      </p:sp>
    </p:spTree>
    <p:extLst>
      <p:ext uri="{BB962C8B-B14F-4D97-AF65-F5344CB8AC3E}">
        <p14:creationId xmlns:p14="http://schemas.microsoft.com/office/powerpoint/2010/main" val="1037022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C566C1A-4C2F-07BD-C0CE-D5D7332526C4}"/>
              </a:ext>
            </a:extLst>
          </p:cNvPr>
          <p:cNvSpPr>
            <a:spLocks noGrp="1"/>
          </p:cNvSpPr>
          <p:nvPr>
            <p:ph type="title"/>
          </p:nvPr>
        </p:nvSpPr>
        <p:spPr>
          <a:xfrm>
            <a:off x="833437" y="2976831"/>
            <a:ext cx="10525125"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Tree>
    <p:extLst>
      <p:ext uri="{BB962C8B-B14F-4D97-AF65-F5344CB8AC3E}">
        <p14:creationId xmlns:p14="http://schemas.microsoft.com/office/powerpoint/2010/main" val="3538584771"/>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18592"/>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7" name="TextBox 6">
            <a:extLst>
              <a:ext uri="{FF2B5EF4-FFF2-40B4-BE49-F238E27FC236}">
                <a16:creationId xmlns:a16="http://schemas.microsoft.com/office/drawing/2014/main" id="{75BE7A09-E5BF-0991-62ED-27F359B93DB0}"/>
              </a:ext>
            </a:extLst>
          </p:cNvPr>
          <p:cNvSpPr txBox="1"/>
          <p:nvPr/>
        </p:nvSpPr>
        <p:spPr>
          <a:xfrm>
            <a:off x="548639" y="1445338"/>
            <a:ext cx="10924032" cy="4401205"/>
          </a:xfrm>
          <a:prstGeom prst="rect">
            <a:avLst/>
          </a:prstGeom>
          <a:noFill/>
        </p:spPr>
        <p:txBody>
          <a:bodyPr wrap="square">
            <a:spAutoFit/>
          </a:bodyPr>
          <a:lstStyle/>
          <a:p>
            <a:r>
              <a:rPr lang="en-US" sz="2000" b="1" dirty="0">
                <a:solidFill>
                  <a:schemeClr val="accent1">
                    <a:lumMod val="50000"/>
                  </a:schemeClr>
                </a:solidFill>
              </a:rPr>
              <a:t>1. Heat Recovery from Cooling Systems for Hot Water Production</a:t>
            </a:r>
          </a:p>
          <a:p>
            <a:pPr>
              <a:spcBef>
                <a:spcPts val="900"/>
              </a:spcBef>
            </a:pPr>
            <a:r>
              <a:rPr lang="en-US" sz="2000" b="1" dirty="0"/>
              <a:t>Process:</a:t>
            </a:r>
          </a:p>
          <a:p>
            <a:pPr marL="342900" indent="-342900">
              <a:spcBef>
                <a:spcPts val="900"/>
              </a:spcBef>
              <a:buFont typeface="Arial" panose="020B0604020202020204" pitchFamily="34" charset="0"/>
              <a:buChar char="•"/>
            </a:pPr>
            <a:r>
              <a:rPr lang="en-US" sz="2000" dirty="0"/>
              <a:t>Install heat exchangers in the cooling system to recover waste heat from the refrigeration compressors.</a:t>
            </a:r>
          </a:p>
          <a:p>
            <a:pPr marL="342900" indent="-342900">
              <a:spcBef>
                <a:spcPts val="900"/>
              </a:spcBef>
              <a:buFont typeface="Arial" panose="020B0604020202020204" pitchFamily="34" charset="0"/>
              <a:buChar char="•"/>
            </a:pPr>
            <a:r>
              <a:rPr lang="en-US" sz="2000" dirty="0"/>
              <a:t>This recovered heat is used to heat water for sanitation and processing activities.</a:t>
            </a:r>
          </a:p>
          <a:p>
            <a:pPr marL="342900" indent="-342900">
              <a:spcBef>
                <a:spcPts val="900"/>
              </a:spcBef>
              <a:buFont typeface="Arial" panose="020B0604020202020204" pitchFamily="34" charset="0"/>
              <a:buChar char="•"/>
            </a:pPr>
            <a:r>
              <a:rPr lang="en-US" sz="2000" dirty="0"/>
              <a:t>Integrate the heat exchanger with the existing system, minimizing installation time and costs.</a:t>
            </a:r>
          </a:p>
          <a:p>
            <a:pPr marL="342900" indent="-342900">
              <a:spcBef>
                <a:spcPts val="900"/>
              </a:spcBef>
              <a:buFont typeface="Arial" panose="020B0604020202020204" pitchFamily="34" charset="0"/>
              <a:buChar char="•"/>
            </a:pPr>
            <a:r>
              <a:rPr lang="en-US" sz="2000" dirty="0"/>
              <a:t>Manage heat recovery through an automated system to ensure efficient utilization of thermal energy.</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energy used for heating water, reducing fuel or electricity consumption.</a:t>
            </a:r>
          </a:p>
          <a:p>
            <a:pPr marL="342900" indent="-342900">
              <a:spcBef>
                <a:spcPts val="900"/>
              </a:spcBef>
              <a:buFont typeface="Arial" panose="020B0604020202020204" pitchFamily="34" charset="0"/>
              <a:buChar char="•"/>
            </a:pPr>
            <a:r>
              <a:rPr lang="en-US" sz="2000" dirty="0"/>
              <a:t>Shortens the payback period for the investment to 1.4–2.2 years.</a:t>
            </a:r>
          </a:p>
        </p:txBody>
      </p:sp>
    </p:spTree>
    <p:extLst>
      <p:ext uri="{BB962C8B-B14F-4D97-AF65-F5344CB8AC3E}">
        <p14:creationId xmlns:p14="http://schemas.microsoft.com/office/powerpoint/2010/main" val="141240313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57521AC-4965-762C-61C4-612637FBAFF9}"/>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B5C83558-EA1A-C1AE-914D-4D4260485297}"/>
              </a:ext>
            </a:extLst>
          </p:cNvPr>
          <p:cNvSpPr txBox="1"/>
          <p:nvPr/>
        </p:nvSpPr>
        <p:spPr>
          <a:xfrm>
            <a:off x="585216" y="1595713"/>
            <a:ext cx="10972800" cy="4401205"/>
          </a:xfrm>
          <a:prstGeom prst="rect">
            <a:avLst/>
          </a:prstGeom>
          <a:noFill/>
        </p:spPr>
        <p:txBody>
          <a:bodyPr wrap="square">
            <a:spAutoFit/>
          </a:bodyPr>
          <a:lstStyle/>
          <a:p>
            <a:r>
              <a:rPr lang="en-US" sz="2000" b="1" dirty="0">
                <a:solidFill>
                  <a:schemeClr val="accent2">
                    <a:lumMod val="50000"/>
                  </a:schemeClr>
                </a:solidFill>
              </a:rPr>
              <a:t>2. Direct Use of Chilled Water Instead of Flake Ice</a:t>
            </a:r>
          </a:p>
          <a:p>
            <a:pPr>
              <a:spcBef>
                <a:spcPts val="900"/>
              </a:spcBef>
            </a:pPr>
            <a:r>
              <a:rPr lang="en-US" sz="2000" b="1" dirty="0"/>
              <a:t>Process</a:t>
            </a:r>
            <a:r>
              <a:rPr lang="en-US" sz="2000" dirty="0"/>
              <a:t>:</a:t>
            </a:r>
          </a:p>
          <a:p>
            <a:pPr marL="342900" indent="-342900">
              <a:spcBef>
                <a:spcPts val="900"/>
              </a:spcBef>
              <a:buFont typeface="Arial" panose="020B0604020202020204" pitchFamily="34" charset="0"/>
              <a:buChar char="•"/>
            </a:pPr>
            <a:r>
              <a:rPr lang="en-US" sz="2000" dirty="0"/>
              <a:t>Replace the use of flake ice with a direct cooling system that supplies chilled water at 2–5°C.</a:t>
            </a:r>
          </a:p>
          <a:p>
            <a:pPr marL="342900" indent="-342900">
              <a:spcBef>
                <a:spcPts val="900"/>
              </a:spcBef>
              <a:buFont typeface="Arial" panose="020B0604020202020204" pitchFamily="34" charset="0"/>
              <a:buChar char="•"/>
            </a:pPr>
            <a:r>
              <a:rPr lang="en-US" sz="2000" dirty="0"/>
              <a:t>The chilled water can be reused in cooling processes for raw materials or finished products.</a:t>
            </a:r>
          </a:p>
          <a:p>
            <a:pPr marL="342900" indent="-342900">
              <a:spcBef>
                <a:spcPts val="900"/>
              </a:spcBef>
              <a:buFont typeface="Arial" panose="020B0604020202020204" pitchFamily="34" charset="0"/>
              <a:buChar char="•"/>
            </a:pPr>
            <a:r>
              <a:rPr lang="en-US" sz="2000" dirty="0"/>
              <a:t>Implement a recirculation system to minimize water and energy waste.</a:t>
            </a:r>
          </a:p>
          <a:p>
            <a:pPr marL="342900" indent="-342900">
              <a:spcBef>
                <a:spcPts val="900"/>
              </a:spcBef>
              <a:buFont typeface="Arial" panose="020B0604020202020204" pitchFamily="34" charset="0"/>
              <a:buChar char="•"/>
            </a:pPr>
            <a:r>
              <a:rPr lang="en-US" sz="2000" dirty="0"/>
              <a:t>Optimize the flow of chilled water to each production stage to prevent excess cooling energy usage.</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Saves electricity consumption ranging from 220,000 to 660,000 kWh/year, depending on the plant’s scale.</a:t>
            </a:r>
          </a:p>
          <a:p>
            <a:pPr marL="342900" indent="-342900">
              <a:spcBef>
                <a:spcPts val="900"/>
              </a:spcBef>
              <a:buFont typeface="Arial" panose="020B0604020202020204" pitchFamily="34" charset="0"/>
              <a:buChar char="•"/>
            </a:pPr>
            <a:r>
              <a:rPr lang="en-US" sz="2000" dirty="0"/>
              <a:t>Reduces operational costs and CO₂ emissions.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4D4BDC-7DB4-6F30-30C8-23D4DB14ADD8}"/>
              </a:ext>
            </a:extLst>
          </p:cNvPr>
          <p:cNvSpPr>
            <a:spLocks noGrp="1"/>
          </p:cNvSpPr>
          <p:nvPr>
            <p:ph type="title"/>
          </p:nvPr>
        </p:nvSpPr>
        <p:spPr>
          <a:xfrm>
            <a:off x="0" y="544392"/>
            <a:ext cx="12192000" cy="654050"/>
          </a:xfrm>
        </p:spPr>
        <p:txBody>
          <a:bodyPr/>
          <a:lstStyle/>
          <a:p>
            <a:pPr algn="ctr"/>
            <a:r>
              <a:rPr lang="en-US" sz="3200" dirty="0">
                <a:solidFill>
                  <a:schemeClr val="accent1">
                    <a:lumMod val="50000"/>
                  </a:schemeClr>
                </a:solidFill>
              </a:rPr>
              <a:t>BREAK INTO GROUPS AND DISCUSS</a:t>
            </a:r>
            <a:endParaRPr lang="en-VN" sz="3200" dirty="0">
              <a:solidFill>
                <a:schemeClr val="accent1">
                  <a:lumMod val="50000"/>
                </a:schemeClr>
              </a:solidFill>
            </a:endParaRPr>
          </a:p>
        </p:txBody>
      </p:sp>
      <p:sp>
        <p:nvSpPr>
          <p:cNvPr id="7" name="Content Placeholder 2">
            <a:extLst>
              <a:ext uri="{FF2B5EF4-FFF2-40B4-BE49-F238E27FC236}">
                <a16:creationId xmlns:a16="http://schemas.microsoft.com/office/drawing/2014/main" id="{50C8C3F9-A797-202C-A42B-6690B17ECD45}"/>
              </a:ext>
            </a:extLst>
          </p:cNvPr>
          <p:cNvSpPr>
            <a:spLocks noGrp="1"/>
          </p:cNvSpPr>
          <p:nvPr>
            <p:ph idx="1"/>
          </p:nvPr>
        </p:nvSpPr>
        <p:spPr>
          <a:xfrm>
            <a:off x="609600" y="1536633"/>
            <a:ext cx="10972800" cy="4772800"/>
          </a:xfrm>
        </p:spPr>
        <p:txBody>
          <a:bodyPr/>
          <a:lstStyle/>
          <a:p>
            <a:pPr marL="139700" indent="0">
              <a:lnSpc>
                <a:spcPct val="150000"/>
              </a:lnSpc>
              <a:buNone/>
            </a:pPr>
            <a:r>
              <a:rPr lang="en-US" b="1" dirty="0"/>
              <a:t>Divide the class into 4 groups</a:t>
            </a:r>
            <a:endParaRPr lang="en-VN" dirty="0"/>
          </a:p>
          <a:p>
            <a:pPr marL="139700" indent="0">
              <a:lnSpc>
                <a:spcPct val="150000"/>
              </a:lnSpc>
              <a:buNone/>
            </a:pPr>
            <a:r>
              <a:rPr lang="en-US" b="1" dirty="0"/>
              <a:t>15-minute discussion</a:t>
            </a:r>
            <a:endParaRPr lang="en-VN" b="1" dirty="0"/>
          </a:p>
          <a:p>
            <a:pPr>
              <a:lnSpc>
                <a:spcPct val="150000"/>
              </a:lnSpc>
            </a:pPr>
            <a:r>
              <a:rPr lang="vi-VN" dirty="0"/>
              <a:t>In your opinion, which industry uses the most energy in Vietnam?</a:t>
            </a:r>
          </a:p>
          <a:p>
            <a:pPr>
              <a:lnSpc>
                <a:spcPct val="150000"/>
              </a:lnSpc>
            </a:pPr>
            <a:r>
              <a:rPr lang="vi-VN" dirty="0"/>
              <a:t>What is the main source of energy does your company use?</a:t>
            </a:r>
            <a:endParaRPr lang="en-US" dirty="0"/>
          </a:p>
          <a:p>
            <a:pPr>
              <a:lnSpc>
                <a:spcPct val="150000"/>
              </a:lnSpc>
            </a:pPr>
            <a:r>
              <a:rPr lang="en-US" dirty="0"/>
              <a:t>Identify the main energy-consuming areas/equipment and have the potential for natural resources in the seafood processing industry?</a:t>
            </a:r>
            <a:endParaRPr lang="vi-VN" dirty="0"/>
          </a:p>
          <a:p>
            <a:pPr>
              <a:lnSpc>
                <a:spcPct val="150000"/>
              </a:lnSpc>
            </a:pPr>
            <a:r>
              <a:rPr lang="en-US" dirty="0"/>
              <a:t>What are the energy savings opportunities in your company?</a:t>
            </a:r>
            <a:endParaRPr lang="en-VN" dirty="0"/>
          </a:p>
          <a:p>
            <a:pPr marL="139700" indent="0">
              <a:lnSpc>
                <a:spcPct val="150000"/>
              </a:lnSpc>
              <a:buNone/>
            </a:pPr>
            <a:r>
              <a:rPr lang="en-US" b="1" dirty="0"/>
              <a:t>Present in 5 minutes</a:t>
            </a:r>
            <a:endParaRPr lang="en-VN" dirty="0"/>
          </a:p>
        </p:txBody>
      </p:sp>
    </p:spTree>
    <p:extLst>
      <p:ext uri="{BB962C8B-B14F-4D97-AF65-F5344CB8AC3E}">
        <p14:creationId xmlns:p14="http://schemas.microsoft.com/office/powerpoint/2010/main" val="738132899"/>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685864-6471-6D82-655C-E487114E3B52}"/>
              </a:ext>
            </a:extLst>
          </p:cNvPr>
          <p:cNvSpPr>
            <a:spLocks noGrp="1"/>
          </p:cNvSpPr>
          <p:nvPr>
            <p:ph type="title"/>
          </p:nvPr>
        </p:nvSpPr>
        <p:spPr>
          <a:xfrm>
            <a:off x="833966" y="455168"/>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C69BD2E5-0110-2FAD-28BC-039BBA79FEFF}"/>
              </a:ext>
            </a:extLst>
          </p:cNvPr>
          <p:cNvSpPr txBox="1"/>
          <p:nvPr/>
        </p:nvSpPr>
        <p:spPr>
          <a:xfrm>
            <a:off x="568112" y="1386074"/>
            <a:ext cx="10989903" cy="4708981"/>
          </a:xfrm>
          <a:prstGeom prst="rect">
            <a:avLst/>
          </a:prstGeom>
          <a:noFill/>
        </p:spPr>
        <p:txBody>
          <a:bodyPr wrap="square">
            <a:spAutoFit/>
          </a:bodyPr>
          <a:lstStyle/>
          <a:p>
            <a:r>
              <a:rPr lang="en-US" sz="2000" b="1" dirty="0">
                <a:solidFill>
                  <a:schemeClr val="accent1">
                    <a:lumMod val="50000"/>
                  </a:schemeClr>
                </a:solidFill>
              </a:rPr>
              <a:t>3. Optimizing Refrigeration Systems</a:t>
            </a:r>
          </a:p>
          <a:p>
            <a:pPr>
              <a:spcBef>
                <a:spcPts val="900"/>
              </a:spcBef>
            </a:pPr>
            <a:r>
              <a:rPr lang="en-US" sz="2000" b="1" dirty="0"/>
              <a:t>Optimization Steps:</a:t>
            </a:r>
          </a:p>
          <a:p>
            <a:pPr marL="342900" indent="-342900">
              <a:spcBef>
                <a:spcPts val="900"/>
              </a:spcBef>
              <a:buFont typeface="Arial" panose="020B0604020202020204" pitchFamily="34" charset="0"/>
              <a:buChar char="•"/>
            </a:pPr>
            <a:r>
              <a:rPr lang="en-US" sz="2000" dirty="0"/>
              <a:t>Regularly inspect and maintain refrigeration equipment, such as compressors, evaporators, and condensers.</a:t>
            </a:r>
          </a:p>
          <a:p>
            <a:pPr marL="342900" indent="-342900">
              <a:spcBef>
                <a:spcPts val="900"/>
              </a:spcBef>
              <a:buFont typeface="Arial" panose="020B0604020202020204" pitchFamily="34" charset="0"/>
              <a:buChar char="•"/>
            </a:pPr>
            <a:r>
              <a:rPr lang="en-US" sz="2000" dirty="0"/>
              <a:t>Install temperature and pressure sensors to monitor cooling performance and promptly detect issues.</a:t>
            </a:r>
          </a:p>
          <a:p>
            <a:pPr marL="342900" indent="-342900">
              <a:spcBef>
                <a:spcPts val="900"/>
              </a:spcBef>
              <a:buFont typeface="Arial" panose="020B0604020202020204" pitchFamily="34" charset="0"/>
              <a:buChar char="•"/>
            </a:pPr>
            <a:r>
              <a:rPr lang="en-US" sz="2000" dirty="0"/>
              <a:t>Adjust and maintain storage, freezing, and refrigeration temperatures to match specific product requirements.</a:t>
            </a:r>
          </a:p>
          <a:p>
            <a:pPr marL="342900" indent="-342900">
              <a:spcBef>
                <a:spcPts val="900"/>
              </a:spcBef>
              <a:buFont typeface="Arial" panose="020B0604020202020204" pitchFamily="34" charset="0"/>
              <a:buChar char="•"/>
            </a:pPr>
            <a:r>
              <a:rPr lang="en-US" sz="2000" dirty="0"/>
              <a:t>Use high-efficiency evaporator fans and regulate fan flow according to actual thermal loads.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Enhances cooling efficiency and reduces energy consumption by 20–30%.</a:t>
            </a:r>
          </a:p>
          <a:p>
            <a:pPr marL="342900" indent="-342900">
              <a:spcBef>
                <a:spcPts val="900"/>
              </a:spcBef>
              <a:buFont typeface="Arial" panose="020B0604020202020204" pitchFamily="34" charset="0"/>
              <a:buChar char="•"/>
            </a:pPr>
            <a:r>
              <a:rPr lang="en-US" sz="2000" dirty="0"/>
              <a:t>Lowers operational and maintenance costs.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12A427D-9F0E-B1A4-89E0-3781FD57F984}"/>
              </a:ext>
            </a:extLst>
          </p:cNvPr>
          <p:cNvSpPr>
            <a:spLocks noGrp="1"/>
          </p:cNvSpPr>
          <p:nvPr>
            <p:ph type="title"/>
          </p:nvPr>
        </p:nvSpPr>
        <p:spPr>
          <a:xfrm>
            <a:off x="833966" y="475415"/>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12885782-5192-F401-A6C7-15D962525295}"/>
              </a:ext>
            </a:extLst>
          </p:cNvPr>
          <p:cNvSpPr txBox="1"/>
          <p:nvPr/>
        </p:nvSpPr>
        <p:spPr>
          <a:xfrm>
            <a:off x="633984" y="1529870"/>
            <a:ext cx="10911840" cy="3554819"/>
          </a:xfrm>
          <a:prstGeom prst="rect">
            <a:avLst/>
          </a:prstGeom>
          <a:noFill/>
        </p:spPr>
        <p:txBody>
          <a:bodyPr wrap="square">
            <a:spAutoFit/>
          </a:bodyPr>
          <a:lstStyle/>
          <a:p>
            <a:r>
              <a:rPr lang="en-US" sz="2000" b="1" dirty="0">
                <a:solidFill>
                  <a:schemeClr val="accent1">
                    <a:lumMod val="50000"/>
                  </a:schemeClr>
                </a:solidFill>
              </a:rPr>
              <a:t>4. Using High-Efficiency LED Lighting</a:t>
            </a:r>
          </a:p>
          <a:p>
            <a:pPr>
              <a:spcBef>
                <a:spcPts val="900"/>
              </a:spcBef>
            </a:pPr>
            <a:r>
              <a:rPr lang="en-US" sz="2000" dirty="0"/>
              <a:t>Implementation:</a:t>
            </a:r>
          </a:p>
          <a:p>
            <a:pPr marL="342900" indent="-342900">
              <a:spcBef>
                <a:spcPts val="900"/>
              </a:spcBef>
              <a:buFont typeface="Arial" panose="020B0604020202020204" pitchFamily="34" charset="0"/>
              <a:buChar char="•"/>
            </a:pPr>
            <a:r>
              <a:rPr lang="en-US" sz="2000" dirty="0"/>
              <a:t>Replace fluorescent or halogen bulbs with high-efficiency LED lighting throughout the factory.</a:t>
            </a:r>
          </a:p>
          <a:p>
            <a:pPr marL="342900" indent="-342900">
              <a:spcBef>
                <a:spcPts val="900"/>
              </a:spcBef>
              <a:buFont typeface="Arial" panose="020B0604020202020204" pitchFamily="34" charset="0"/>
              <a:buChar char="•"/>
            </a:pPr>
            <a:r>
              <a:rPr lang="en-US" sz="2000" dirty="0"/>
              <a:t>Install automatic light sensors to adjust brightness based on production activity and ambient light levels.</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electricity costs for lighting.</a:t>
            </a:r>
          </a:p>
          <a:p>
            <a:pPr marL="342900" indent="-342900">
              <a:spcBef>
                <a:spcPts val="900"/>
              </a:spcBef>
              <a:buFont typeface="Arial" panose="020B0604020202020204" pitchFamily="34" charset="0"/>
              <a:buChar char="•"/>
            </a:pPr>
            <a:r>
              <a:rPr lang="en-US" sz="2000" dirty="0"/>
              <a:t>Saves 15–20% energy and extends the lifespan of lighting equipment.</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537D354-FC55-6073-099D-959AE83D7D21}"/>
              </a:ext>
            </a:extLst>
          </p:cNvPr>
          <p:cNvSpPr>
            <a:spLocks noGrp="1"/>
          </p:cNvSpPr>
          <p:nvPr>
            <p:ph type="title"/>
          </p:nvPr>
        </p:nvSpPr>
        <p:spPr>
          <a:xfrm>
            <a:off x="970535"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E370F878-AEBF-02B5-B390-B0442399F913}"/>
              </a:ext>
            </a:extLst>
          </p:cNvPr>
          <p:cNvSpPr txBox="1"/>
          <p:nvPr/>
        </p:nvSpPr>
        <p:spPr>
          <a:xfrm>
            <a:off x="560832" y="1437217"/>
            <a:ext cx="11070336" cy="4401205"/>
          </a:xfrm>
          <a:prstGeom prst="rect">
            <a:avLst/>
          </a:prstGeom>
          <a:noFill/>
        </p:spPr>
        <p:txBody>
          <a:bodyPr wrap="square">
            <a:spAutoFit/>
          </a:bodyPr>
          <a:lstStyle/>
          <a:p>
            <a:r>
              <a:rPr lang="en-US" sz="2000" b="1" dirty="0">
                <a:solidFill>
                  <a:schemeClr val="accent1">
                    <a:lumMod val="50000"/>
                  </a:schemeClr>
                </a:solidFill>
              </a:rPr>
              <a:t>5. Optimizing the Steam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Regularly maintain the boiler system to remove deposits and improve heat exchange efficiency.</a:t>
            </a:r>
          </a:p>
          <a:p>
            <a:pPr marL="342900" indent="-342900">
              <a:spcBef>
                <a:spcPts val="900"/>
              </a:spcBef>
              <a:buFont typeface="Arial" panose="020B0604020202020204" pitchFamily="34" charset="0"/>
              <a:buChar char="•"/>
            </a:pPr>
            <a:r>
              <a:rPr lang="en-US" sz="2000" dirty="0"/>
              <a:t>Install economizers to recover heat from exhaust gases to preheat boiler feedwater.</a:t>
            </a:r>
          </a:p>
          <a:p>
            <a:pPr marL="342900" indent="-342900">
              <a:spcBef>
                <a:spcPts val="900"/>
              </a:spcBef>
              <a:buFont typeface="Arial" panose="020B0604020202020204" pitchFamily="34" charset="0"/>
              <a:buChar char="•"/>
            </a:pPr>
            <a:r>
              <a:rPr lang="en-US" sz="2000" dirty="0"/>
              <a:t>Use effective insulation materials for steam pipelines, valves, and storage tanks.</a:t>
            </a:r>
          </a:p>
          <a:p>
            <a:pPr marL="342900" indent="-342900">
              <a:spcBef>
                <a:spcPts val="900"/>
              </a:spcBef>
              <a:buFont typeface="Arial" panose="020B0604020202020204" pitchFamily="34" charset="0"/>
              <a:buChar char="•"/>
            </a:pPr>
            <a:r>
              <a:rPr lang="en-US" sz="2000" dirty="0"/>
              <a:t>Recover condensate from the steam system for reuse, reducing the need for new water and heating energy.</a:t>
            </a:r>
          </a:p>
          <a:p>
            <a:pPr>
              <a:spcBef>
                <a:spcPts val="900"/>
              </a:spcBef>
            </a:pPr>
            <a:r>
              <a:rPr lang="en-US" sz="2000" b="1" dirty="0"/>
              <a:t>Benefits</a:t>
            </a:r>
            <a:r>
              <a:rPr lang="en-US" sz="2000" dirty="0"/>
              <a:t>:</a:t>
            </a:r>
          </a:p>
          <a:p>
            <a:pPr marL="342900" indent="-342900">
              <a:spcBef>
                <a:spcPts val="900"/>
              </a:spcBef>
              <a:buFont typeface="Arial" panose="020B0604020202020204" pitchFamily="34" charset="0"/>
              <a:buChar char="•"/>
            </a:pPr>
            <a:r>
              <a:rPr lang="en-US" sz="2000" dirty="0"/>
              <a:t>Reduces fuel consumption by 15–20%.</a:t>
            </a:r>
          </a:p>
          <a:p>
            <a:pPr marL="342900" indent="-342900">
              <a:spcBef>
                <a:spcPts val="900"/>
              </a:spcBef>
              <a:buFont typeface="Arial" panose="020B0604020202020204" pitchFamily="34" charset="0"/>
              <a:buChar char="•"/>
            </a:pPr>
            <a:r>
              <a:rPr lang="en-US" sz="2000" dirty="0"/>
              <a:t>Increases boiler efficiency by 3–10%, extending equipment lifespan.</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D45B62B-1C95-6F1B-7D21-004B06020A68}"/>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8" name="TextBox 7">
            <a:extLst>
              <a:ext uri="{FF2B5EF4-FFF2-40B4-BE49-F238E27FC236}">
                <a16:creationId xmlns:a16="http://schemas.microsoft.com/office/drawing/2014/main" id="{D3ED1794-F070-4ADD-6DE2-DE06233378D2}"/>
              </a:ext>
            </a:extLst>
          </p:cNvPr>
          <p:cNvSpPr txBox="1"/>
          <p:nvPr/>
        </p:nvSpPr>
        <p:spPr>
          <a:xfrm>
            <a:off x="473034" y="1391092"/>
            <a:ext cx="10984992" cy="5016758"/>
          </a:xfrm>
          <a:prstGeom prst="rect">
            <a:avLst/>
          </a:prstGeom>
          <a:noFill/>
        </p:spPr>
        <p:txBody>
          <a:bodyPr wrap="square">
            <a:spAutoFit/>
          </a:bodyPr>
          <a:lstStyle/>
          <a:p>
            <a:r>
              <a:rPr lang="en-US" sz="2000" b="1" dirty="0">
                <a:solidFill>
                  <a:schemeClr val="accent1">
                    <a:lumMod val="50000"/>
                  </a:schemeClr>
                </a:solidFill>
              </a:rPr>
              <a:t>6. Optimizing the Compressed Air System</a:t>
            </a:r>
          </a:p>
          <a:p>
            <a:pPr>
              <a:spcBef>
                <a:spcPts val="900"/>
              </a:spcBef>
            </a:pPr>
            <a:r>
              <a:rPr lang="en-US" sz="2000" b="1" dirty="0"/>
              <a:t>Implementation:</a:t>
            </a:r>
          </a:p>
          <a:p>
            <a:pPr marL="342900" indent="-342900">
              <a:spcBef>
                <a:spcPts val="900"/>
              </a:spcBef>
              <a:buFont typeface="Arial" panose="020B0604020202020204" pitchFamily="34" charset="0"/>
              <a:buChar char="•"/>
            </a:pPr>
            <a:r>
              <a:rPr lang="en-US" sz="2000" dirty="0"/>
              <a:t>Inspect and repair air leaks to prevent wastage, as leaks can account for 20–30% of total energy consumption.</a:t>
            </a:r>
          </a:p>
          <a:p>
            <a:pPr marL="342900" indent="-342900">
              <a:spcBef>
                <a:spcPts val="900"/>
              </a:spcBef>
              <a:buFont typeface="Arial" panose="020B0604020202020204" pitchFamily="34" charset="0"/>
              <a:buChar char="•"/>
            </a:pPr>
            <a:r>
              <a:rPr lang="en-US" sz="2000" dirty="0"/>
              <a:t>Install variable frequency drives (VFDs) to adjust compressor speed based on actual demand, reducing energy use during low loads.</a:t>
            </a:r>
          </a:p>
          <a:p>
            <a:pPr marL="342900" indent="-342900">
              <a:spcBef>
                <a:spcPts val="900"/>
              </a:spcBef>
              <a:buFont typeface="Arial" panose="020B0604020202020204" pitchFamily="34" charset="0"/>
              <a:buChar char="•"/>
            </a:pPr>
            <a:r>
              <a:rPr lang="en-US" sz="2000" dirty="0"/>
              <a:t>Optimize system operating pressure to match equipment requirements without exceeding necessary levels.</a:t>
            </a:r>
          </a:p>
          <a:p>
            <a:pPr marL="342900" indent="-342900">
              <a:spcBef>
                <a:spcPts val="900"/>
              </a:spcBef>
              <a:buFont typeface="Arial" panose="020B0604020202020204" pitchFamily="34" charset="0"/>
              <a:buChar char="•"/>
            </a:pPr>
            <a:r>
              <a:rPr lang="en-US" sz="2000" dirty="0"/>
              <a:t>Recover waste heat from air compressors for use in activities like water heating or space heating.</a:t>
            </a:r>
          </a:p>
          <a:p>
            <a:pPr>
              <a:spcBef>
                <a:spcPts val="900"/>
              </a:spcBef>
            </a:pPr>
            <a:r>
              <a:rPr lang="en-US" sz="2000" b="1" dirty="0"/>
              <a:t>Benefits:</a:t>
            </a:r>
          </a:p>
          <a:p>
            <a:pPr marL="342900" indent="-342900">
              <a:spcBef>
                <a:spcPts val="900"/>
              </a:spcBef>
              <a:buFont typeface="Arial" panose="020B0604020202020204" pitchFamily="34" charset="0"/>
              <a:buChar char="•"/>
            </a:pPr>
            <a:r>
              <a:rPr lang="en-US" sz="2000" dirty="0"/>
              <a:t>Saves 15–35% of electricity consumption.</a:t>
            </a:r>
          </a:p>
          <a:p>
            <a:pPr marL="342900" indent="-342900">
              <a:spcBef>
                <a:spcPts val="900"/>
              </a:spcBef>
              <a:buFont typeface="Arial" panose="020B0604020202020204" pitchFamily="34" charset="0"/>
              <a:buChar char="•"/>
            </a:pPr>
            <a:r>
              <a:rPr lang="en-US" sz="2000" dirty="0"/>
              <a:t>Recovers 50–90% of waste heat, reducing additional energy costs.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48EDD-1BC6-BD3B-1C70-E6C16E526DD3}"/>
            </a:ext>
          </a:extLst>
        </p:cNvPr>
        <p:cNvGrpSpPr/>
        <p:nvPr/>
      </p:nvGrpSpPr>
      <p:grpSpPr>
        <a:xfrm>
          <a:off x="0" y="0"/>
          <a:ext cx="0" cy="0"/>
          <a:chOff x="0" y="0"/>
          <a:chExt cx="0" cy="0"/>
        </a:xfrm>
      </p:grpSpPr>
      <p:sp>
        <p:nvSpPr>
          <p:cNvPr id="2" name="Content Placeholder 1"/>
          <p:cNvSpPr>
            <a:spLocks noGrp="1"/>
          </p:cNvSpPr>
          <p:nvPr>
            <p:ph idx="1"/>
          </p:nvPr>
        </p:nvSpPr>
        <p:spPr>
          <a:xfrm>
            <a:off x="597410" y="1482391"/>
            <a:ext cx="10972800" cy="38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139700" indent="0" algn="just">
              <a:lnSpc>
                <a:spcPct val="150000"/>
              </a:lnSpc>
              <a:spcBef>
                <a:spcPts val="800"/>
              </a:spcBef>
              <a:buNone/>
            </a:pPr>
            <a:r>
              <a:rPr lang="vi-VN" b="1" dirty="0"/>
              <a:t>7. Use solar energy</a:t>
            </a:r>
          </a:p>
          <a:p>
            <a:pPr marL="1219170" algn="just">
              <a:lnSpc>
                <a:spcPct val="150000"/>
              </a:lnSpc>
              <a:spcBef>
                <a:spcPts val="800"/>
              </a:spcBef>
              <a:buFont typeface="Wingdings" panose="05000000000000000000" pitchFamily="2" charset="2"/>
              <a:buChar char="Ø"/>
            </a:pPr>
            <a:r>
              <a:rPr lang="en-US" dirty="0"/>
              <a:t>Install solar power system on factory roof. </a:t>
            </a:r>
          </a:p>
          <a:p>
            <a:pPr marL="1219170" algn="just">
              <a:lnSpc>
                <a:spcPct val="150000"/>
              </a:lnSpc>
              <a:spcBef>
                <a:spcPts val="800"/>
              </a:spcBef>
              <a:buFont typeface="Wingdings" panose="05000000000000000000" pitchFamily="2" charset="2"/>
              <a:buChar char="Ø"/>
            </a:pPr>
            <a:r>
              <a:rPr lang="en-US" dirty="0"/>
              <a:t>Use solar energy for applications such as lighting, hot water.</a:t>
            </a:r>
            <a:endParaRPr lang="vi-VN" dirty="0"/>
          </a:p>
          <a:p>
            <a:pPr marL="186262" indent="0" algn="just">
              <a:lnSpc>
                <a:spcPct val="150000"/>
              </a:lnSpc>
              <a:spcBef>
                <a:spcPts val="800"/>
              </a:spcBef>
              <a:buNone/>
            </a:pPr>
            <a:r>
              <a:rPr lang="vi-VN" b="1" dirty="0"/>
              <a:t>Effective:</a:t>
            </a:r>
          </a:p>
          <a:p>
            <a:pPr marL="1244570" indent="-342900" algn="just">
              <a:lnSpc>
                <a:spcPct val="150000"/>
              </a:lnSpc>
              <a:spcBef>
                <a:spcPts val="800"/>
              </a:spcBef>
              <a:buFont typeface="Wingdings" panose="05000000000000000000" pitchFamily="2" charset="2"/>
              <a:buChar char="Ø"/>
            </a:pPr>
            <a:r>
              <a:rPr lang="en-US" dirty="0"/>
              <a:t>Reduce electricity costs by 20-30%.</a:t>
            </a:r>
          </a:p>
          <a:p>
            <a:pPr marL="1244570" indent="-342900" algn="just">
              <a:lnSpc>
                <a:spcPct val="150000"/>
              </a:lnSpc>
              <a:spcBef>
                <a:spcPts val="800"/>
              </a:spcBef>
              <a:buFont typeface="Wingdings" panose="05000000000000000000" pitchFamily="2" charset="2"/>
              <a:buChar char="Ø"/>
            </a:pPr>
            <a:r>
              <a:rPr lang="en-US" dirty="0"/>
              <a:t>Reduce greenhouse gas emissions, improve corporate image far and wide</a:t>
            </a:r>
            <a:r>
              <a:rPr lang="vi-VN" dirty="0"/>
              <a:t>.</a:t>
            </a:r>
          </a:p>
        </p:txBody>
      </p:sp>
      <p:sp>
        <p:nvSpPr>
          <p:cNvPr id="4" name="Title 1">
            <a:extLst>
              <a:ext uri="{FF2B5EF4-FFF2-40B4-BE49-F238E27FC236}">
                <a16:creationId xmlns:a16="http://schemas.microsoft.com/office/drawing/2014/main" id="{8D45B62B-1C95-6F1B-7D21-004B06020A68}"/>
              </a:ext>
            </a:extLst>
          </p:cNvPr>
          <p:cNvSpPr>
            <a:spLocks noGrp="1"/>
          </p:cNvSpPr>
          <p:nvPr>
            <p:ph type="title"/>
          </p:nvPr>
        </p:nvSpPr>
        <p:spPr>
          <a:xfrm>
            <a:off x="709593" y="548567"/>
            <a:ext cx="10748434"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Tree>
    <p:extLst>
      <p:ext uri="{BB962C8B-B14F-4D97-AF65-F5344CB8AC3E}">
        <p14:creationId xmlns:p14="http://schemas.microsoft.com/office/powerpoint/2010/main" val="34750425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A760-BC42-2740-7C8E-ACE3BF80FE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F8C9F73-6621-452C-A1CD-EC7092052362}"/>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processing industry</a:t>
            </a:r>
            <a:endParaRPr dirty="0">
              <a:solidFill>
                <a:schemeClr val="accent1">
                  <a:lumMod val="50000"/>
                </a:schemeClr>
              </a:solidFill>
            </a:endParaRPr>
          </a:p>
        </p:txBody>
      </p:sp>
      <p:sp>
        <p:nvSpPr>
          <p:cNvPr id="10" name="TextBox 9">
            <a:extLst>
              <a:ext uri="{FF2B5EF4-FFF2-40B4-BE49-F238E27FC236}">
                <a16:creationId xmlns:a16="http://schemas.microsoft.com/office/drawing/2014/main" id="{8FB0BDB4-EBD5-1768-D1B8-FF32F62CF9F6}"/>
              </a:ext>
            </a:extLst>
          </p:cNvPr>
          <p:cNvSpPr txBox="1"/>
          <p:nvPr/>
        </p:nvSpPr>
        <p:spPr>
          <a:xfrm>
            <a:off x="573024" y="1508941"/>
            <a:ext cx="10885002" cy="4176208"/>
          </a:xfrm>
          <a:prstGeom prst="rect">
            <a:avLst/>
          </a:prstGeom>
          <a:noFill/>
        </p:spPr>
        <p:txBody>
          <a:bodyPr wrap="square">
            <a:spAutoFit/>
          </a:bodyPr>
          <a:lstStyle/>
          <a:p>
            <a:r>
              <a:rPr lang="en-US" b="1" dirty="0">
                <a:solidFill>
                  <a:schemeClr val="accent1">
                    <a:lumMod val="50000"/>
                  </a:schemeClr>
                </a:solidFill>
              </a:rPr>
              <a:t>8. Implementing an Energy Management System According to ISO 50001</a:t>
            </a:r>
          </a:p>
          <a:p>
            <a:pPr>
              <a:spcBef>
                <a:spcPts val="900"/>
              </a:spcBef>
            </a:pPr>
            <a:r>
              <a:rPr lang="en-US" b="1" dirty="0"/>
              <a:t>Implementation Steps:</a:t>
            </a:r>
          </a:p>
          <a:p>
            <a:pPr marL="342900" indent="-342900">
              <a:spcBef>
                <a:spcPts val="900"/>
              </a:spcBef>
              <a:buFont typeface="Arial" panose="020B0604020202020204" pitchFamily="34" charset="0"/>
              <a:buChar char="•"/>
            </a:pPr>
            <a:r>
              <a:rPr lang="en-US" dirty="0"/>
              <a:t>Establish an energy management system (</a:t>
            </a:r>
            <a:r>
              <a:rPr lang="en-US" dirty="0" err="1"/>
              <a:t>EnMS</a:t>
            </a:r>
            <a:r>
              <a:rPr lang="en-US" dirty="0"/>
              <a:t>) to monitor and optimize energy usage across the facility.</a:t>
            </a:r>
          </a:p>
          <a:p>
            <a:pPr marL="342900" indent="-342900">
              <a:spcBef>
                <a:spcPts val="900"/>
              </a:spcBef>
              <a:buFont typeface="Arial" panose="020B0604020202020204" pitchFamily="34" charset="0"/>
              <a:buChar char="•"/>
            </a:pPr>
            <a:r>
              <a:rPr lang="en-US" dirty="0"/>
              <a:t>Set specific energy-saving targets, measure performance, and implement continuous improvements.</a:t>
            </a:r>
          </a:p>
          <a:p>
            <a:pPr marL="342900" indent="-342900">
              <a:spcBef>
                <a:spcPts val="900"/>
              </a:spcBef>
              <a:buFont typeface="Arial" panose="020B0604020202020204" pitchFamily="34" charset="0"/>
              <a:buChar char="•"/>
            </a:pPr>
            <a:r>
              <a:rPr lang="en-US" dirty="0"/>
              <a:t>Integrate energy-saving criteria into the Key Performance Indicators (KPIs) of each department.</a:t>
            </a:r>
          </a:p>
          <a:p>
            <a:pPr marL="342900" indent="-342900">
              <a:spcBef>
                <a:spcPts val="900"/>
              </a:spcBef>
              <a:buFont typeface="Arial" panose="020B0604020202020204" pitchFamily="34" charset="0"/>
              <a:buChar char="•"/>
            </a:pPr>
            <a:r>
              <a:rPr lang="en-US" dirty="0"/>
              <a:t>Conduct employee training on energy-saving awareness and techniques.</a:t>
            </a:r>
          </a:p>
          <a:p>
            <a:pPr>
              <a:spcBef>
                <a:spcPts val="900"/>
              </a:spcBef>
            </a:pPr>
            <a:r>
              <a:rPr lang="en-US" b="1" dirty="0"/>
              <a:t>Benefits:</a:t>
            </a:r>
          </a:p>
          <a:p>
            <a:pPr marL="342900" indent="-342900">
              <a:spcBef>
                <a:spcPts val="900"/>
              </a:spcBef>
              <a:buFont typeface="Arial" panose="020B0604020202020204" pitchFamily="34" charset="0"/>
              <a:buChar char="•"/>
            </a:pPr>
            <a:r>
              <a:rPr lang="en-US" dirty="0"/>
              <a:t>Reduces energy consumption by 5–20%.</a:t>
            </a:r>
          </a:p>
          <a:p>
            <a:pPr marL="342900" indent="-342900">
              <a:spcBef>
                <a:spcPts val="900"/>
              </a:spcBef>
              <a:buFont typeface="Arial" panose="020B0604020202020204" pitchFamily="34" charset="0"/>
              <a:buChar char="•"/>
            </a:pPr>
            <a:r>
              <a:rPr lang="en-US" dirty="0"/>
              <a:t>Enhances production efficiency while meeting international environmental standards.</a:t>
            </a:r>
          </a:p>
        </p:txBody>
      </p:sp>
    </p:spTree>
    <p:extLst>
      <p:ext uri="{BB962C8B-B14F-4D97-AF65-F5344CB8AC3E}">
        <p14:creationId xmlns:p14="http://schemas.microsoft.com/office/powerpoint/2010/main" val="70310792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3F03C-9ACA-1DE5-0BF4-9686206CCDB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06F5DD-9336-F157-DBBD-E9F98DFAD133}"/>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3" name="TextBox 2">
            <a:extLst>
              <a:ext uri="{FF2B5EF4-FFF2-40B4-BE49-F238E27FC236}">
                <a16:creationId xmlns:a16="http://schemas.microsoft.com/office/drawing/2014/main" id="{021F4188-196D-EFFD-A19A-89674A8DBE44}"/>
              </a:ext>
            </a:extLst>
          </p:cNvPr>
          <p:cNvSpPr txBox="1"/>
          <p:nvPr/>
        </p:nvSpPr>
        <p:spPr>
          <a:xfrm>
            <a:off x="515982" y="1521709"/>
            <a:ext cx="10942043" cy="2103589"/>
          </a:xfrm>
          <a:prstGeom prst="rect">
            <a:avLst/>
          </a:prstGeom>
          <a:noFill/>
        </p:spPr>
        <p:txBody>
          <a:bodyPr wrap="square">
            <a:spAutoFit/>
          </a:bodyPr>
          <a:lstStyle/>
          <a:p>
            <a:r>
              <a:rPr lang="en-US" b="1" dirty="0"/>
              <a:t>1. Whitby Seafoods' Energy Efficiency Initiatives</a:t>
            </a:r>
          </a:p>
          <a:p>
            <a:pPr marL="342900" indent="-342900">
              <a:buFont typeface="Wingdings" pitchFamily="2" charset="2"/>
              <a:buChar char="v"/>
            </a:pPr>
            <a:r>
              <a:rPr lang="en-US" b="1" dirty="0"/>
              <a:t>Company:</a:t>
            </a:r>
            <a:r>
              <a:rPr lang="en-US" dirty="0"/>
              <a:t> Whitby </a:t>
            </a:r>
            <a:r>
              <a:rPr lang="en-US" dirty="0" err="1"/>
              <a:t>Seafoods</a:t>
            </a:r>
            <a:r>
              <a:rPr lang="en-US" b="1" dirty="0" err="1"/>
              <a:t>Location</a:t>
            </a:r>
            <a:r>
              <a:rPr lang="en-US" b="1" dirty="0"/>
              <a:t>:</a:t>
            </a:r>
            <a:r>
              <a:rPr lang="en-US" dirty="0"/>
              <a:t> United Kingdom (https://</a:t>
            </a:r>
            <a:r>
              <a:rPr lang="en-US" dirty="0" err="1"/>
              <a:t>www.whitby-seafoods.com</a:t>
            </a:r>
            <a:r>
              <a:rPr lang="en-US" dirty="0"/>
              <a:t>/)</a:t>
            </a:r>
          </a:p>
          <a:p>
            <a:pPr marL="342900" indent="-342900">
              <a:buFont typeface="Wingdings" pitchFamily="2" charset="2"/>
              <a:buChar char="v"/>
            </a:pPr>
            <a:r>
              <a:rPr lang="en-US" b="1" dirty="0"/>
              <a:t>Industry:</a:t>
            </a:r>
            <a:r>
              <a:rPr lang="en-US" dirty="0"/>
              <a:t> Seafood Processing</a:t>
            </a:r>
          </a:p>
          <a:p>
            <a:pPr marL="342900" indent="-342900">
              <a:buFont typeface="Wingdings" pitchFamily="2" charset="2"/>
              <a:buChar char="v"/>
            </a:pPr>
            <a:r>
              <a:rPr lang="en-US" b="1" dirty="0"/>
              <a:t>Background: </a:t>
            </a:r>
            <a:r>
              <a:rPr lang="en-US" dirty="0"/>
              <a:t>Whitby Seafoods, a leading UK scampi producer, faced challenges in monitoring and managing energy consumption across its manufacturing operations. With rising energy costs and a commitment to sustainability, the company sought to gain detailed insights into its energy usage to identify inefficiencies and implement corrective measures.</a:t>
            </a:r>
          </a:p>
        </p:txBody>
      </p:sp>
      <p:pic>
        <p:nvPicPr>
          <p:cNvPr id="1026" name="Picture 2" descr="Whitby Seafoods Ltd scraps merger plans after price hike warning">
            <a:extLst>
              <a:ext uri="{FF2B5EF4-FFF2-40B4-BE49-F238E27FC236}">
                <a16:creationId xmlns:a16="http://schemas.microsoft.com/office/drawing/2014/main" id="{35C627DA-0588-06D1-B81F-C8C57569C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285" y="3625298"/>
            <a:ext cx="5477692" cy="3081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82415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6529-B4EE-4C31-33D1-E09AD8E03D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60F33C2-4752-4C2B-6960-4BCB67F8E57B}"/>
              </a:ext>
            </a:extLst>
          </p:cNvPr>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seafood industry in the world</a:t>
            </a:r>
            <a:endParaRPr dirty="0">
              <a:solidFill>
                <a:schemeClr val="accent1">
                  <a:lumMod val="50000"/>
                </a:schemeClr>
              </a:solidFill>
            </a:endParaRPr>
          </a:p>
        </p:txBody>
      </p:sp>
      <p:sp>
        <p:nvSpPr>
          <p:cNvPr id="4" name="TextBox 3">
            <a:extLst>
              <a:ext uri="{FF2B5EF4-FFF2-40B4-BE49-F238E27FC236}">
                <a16:creationId xmlns:a16="http://schemas.microsoft.com/office/drawing/2014/main" id="{15917D8F-6BAF-48B4-8638-D40492463B09}"/>
              </a:ext>
            </a:extLst>
          </p:cNvPr>
          <p:cNvSpPr txBox="1"/>
          <p:nvPr/>
        </p:nvSpPr>
        <p:spPr>
          <a:xfrm>
            <a:off x="561703" y="1691466"/>
            <a:ext cx="10896323" cy="1241622"/>
          </a:xfrm>
          <a:prstGeom prst="rect">
            <a:avLst/>
          </a:prstGeom>
          <a:noFill/>
        </p:spPr>
        <p:txBody>
          <a:bodyPr wrap="square">
            <a:spAutoFit/>
          </a:bodyPr>
          <a:lstStyle/>
          <a:p>
            <a:r>
              <a:rPr lang="en-US" sz="1800" b="1" dirty="0">
                <a:solidFill>
                  <a:schemeClr val="accent1">
                    <a:lumMod val="50000"/>
                  </a:schemeClr>
                </a:solidFill>
              </a:rPr>
              <a:t>Implemented Measures: Deployment of RS Industria Monitoring System.</a:t>
            </a:r>
          </a:p>
          <a:p>
            <a:r>
              <a:rPr lang="en-US" sz="1800" dirty="0"/>
              <a:t>Whitby Seafoods collaborated with RS Industria to install a continuous energy monitoring system across 49 energy-intensive assets, including equipment in the cold storage, ammonia plant room, and packing and coating lines. This system enabled real-time data collection on energy consumption. </a:t>
            </a:r>
          </a:p>
        </p:txBody>
      </p:sp>
      <p:pic>
        <p:nvPicPr>
          <p:cNvPr id="2050" name="Picture 2" descr="Telemetry Dashboard Laptop-1">
            <a:extLst>
              <a:ext uri="{FF2B5EF4-FFF2-40B4-BE49-F238E27FC236}">
                <a16:creationId xmlns:a16="http://schemas.microsoft.com/office/drawing/2014/main" id="{C2822CFE-6F82-2B85-A367-369DBF685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884" y="3309253"/>
            <a:ext cx="5097116" cy="339807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9D59069-CC45-53FA-32F9-BB8B199561BA}"/>
              </a:ext>
            </a:extLst>
          </p:cNvPr>
          <p:cNvSpPr txBox="1"/>
          <p:nvPr/>
        </p:nvSpPr>
        <p:spPr>
          <a:xfrm>
            <a:off x="561703" y="2942000"/>
            <a:ext cx="6533181" cy="3416320"/>
          </a:xfrm>
          <a:prstGeom prst="rect">
            <a:avLst/>
          </a:prstGeom>
          <a:noFill/>
        </p:spPr>
        <p:txBody>
          <a:bodyPr wrap="square">
            <a:spAutoFit/>
          </a:bodyPr>
          <a:lstStyle/>
          <a:p>
            <a:r>
              <a:rPr lang="en-US" sz="1800" b="1" dirty="0">
                <a:solidFill>
                  <a:schemeClr val="accent1">
                    <a:lumMod val="50000"/>
                  </a:schemeClr>
                </a:solidFill>
              </a:rPr>
              <a:t>Results</a:t>
            </a:r>
          </a:p>
          <a:p>
            <a:pPr marL="285750" indent="-285750">
              <a:buFont typeface="Wingdings" pitchFamily="2" charset="2"/>
              <a:buChar char="v"/>
            </a:pPr>
            <a:r>
              <a:rPr lang="en-US" sz="1800" b="1" dirty="0"/>
              <a:t>Enhanced Visibility:</a:t>
            </a:r>
            <a:r>
              <a:rPr lang="en-US" sz="1800" dirty="0"/>
              <a:t> The monitoring system provided detailed insights into energy consumption at the site, line, and asset levels, enabling more informed decision-making. </a:t>
            </a:r>
          </a:p>
          <a:p>
            <a:pPr marL="285750" indent="-285750">
              <a:buFont typeface="Wingdings" pitchFamily="2" charset="2"/>
              <a:buChar char="v"/>
            </a:pPr>
            <a:r>
              <a:rPr lang="en-US" sz="1800" b="1" dirty="0"/>
              <a:t>Rapid Identification of Inefficiencies:</a:t>
            </a:r>
            <a:r>
              <a:rPr lang="en-US" sz="1800" dirty="0"/>
              <a:t> The real-time data allowed for the swift detection of inefficiencies, such as equipment running unnecessarily during non-production periods, leading to prompt corrective actions. </a:t>
            </a:r>
          </a:p>
          <a:p>
            <a:pPr marL="285750" indent="-285750">
              <a:buFont typeface="Wingdings" pitchFamily="2" charset="2"/>
              <a:buChar char="v"/>
            </a:pPr>
            <a:r>
              <a:rPr lang="en-US" sz="1800" b="1" dirty="0"/>
              <a:t>Promotion of Energy-Saving Culture:</a:t>
            </a:r>
            <a:r>
              <a:rPr lang="en-US" sz="1800" dirty="0"/>
              <a:t> The initiative fostered greater awareness among employees regarding energy usage, encouraging behaviors aligned with the company's sustainability goals. </a:t>
            </a:r>
          </a:p>
        </p:txBody>
      </p:sp>
      <p:sp>
        <p:nvSpPr>
          <p:cNvPr id="9" name="TextBox 8">
            <a:extLst>
              <a:ext uri="{FF2B5EF4-FFF2-40B4-BE49-F238E27FC236}">
                <a16:creationId xmlns:a16="http://schemas.microsoft.com/office/drawing/2014/main" id="{AEB16CB0-A918-C2D6-F77D-F339CCFC57CF}"/>
              </a:ext>
            </a:extLst>
          </p:cNvPr>
          <p:cNvSpPr txBox="1"/>
          <p:nvPr/>
        </p:nvSpPr>
        <p:spPr>
          <a:xfrm>
            <a:off x="8794568" y="6553442"/>
            <a:ext cx="3497580" cy="307777"/>
          </a:xfrm>
          <a:prstGeom prst="rect">
            <a:avLst/>
          </a:prstGeom>
          <a:noFill/>
        </p:spPr>
        <p:txBody>
          <a:bodyPr wrap="square">
            <a:spAutoFit/>
          </a:bodyPr>
          <a:lstStyle/>
          <a:p>
            <a:r>
              <a:rPr lang="en-US" sz="1400" dirty="0">
                <a:hlinkClick r:id="rId3"/>
              </a:rPr>
              <a:t>Source: rs-industria.com</a:t>
            </a:r>
            <a:endParaRPr lang="en-VN" sz="1400" dirty="0"/>
          </a:p>
        </p:txBody>
      </p:sp>
    </p:spTree>
    <p:extLst>
      <p:ext uri="{BB962C8B-B14F-4D97-AF65-F5344CB8AC3E}">
        <p14:creationId xmlns:p14="http://schemas.microsoft.com/office/powerpoint/2010/main" val="144401667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2EEC-1012-87FA-A01A-47C935DA9063}"/>
              </a:ext>
            </a:extLst>
          </p:cNvPr>
          <p:cNvSpPr>
            <a:spLocks noGrp="1"/>
          </p:cNvSpPr>
          <p:nvPr>
            <p:ph type="title"/>
          </p:nvPr>
        </p:nvSpPr>
        <p:spPr>
          <a:xfrm>
            <a:off x="833966" y="479513"/>
            <a:ext cx="10524067" cy="654050"/>
          </a:xfrm>
        </p:spPr>
        <p:txBody>
          <a:bodyPr/>
          <a:lstStyle/>
          <a:p>
            <a:pPr algn="ctr"/>
            <a:r>
              <a:rPr lang="en-VN" sz="3200" dirty="0">
                <a:solidFill>
                  <a:schemeClr val="accent1">
                    <a:lumMod val="50000"/>
                  </a:schemeClr>
                </a:solidFill>
              </a:rPr>
              <a:t>Q&amp;A</a:t>
            </a:r>
          </a:p>
        </p:txBody>
      </p:sp>
      <p:sp>
        <p:nvSpPr>
          <p:cNvPr id="3" name="Rectangle 2">
            <a:extLst>
              <a:ext uri="{FF2B5EF4-FFF2-40B4-BE49-F238E27FC236}">
                <a16:creationId xmlns:a16="http://schemas.microsoft.com/office/drawing/2014/main" id="{57BA69DF-0FD2-57C7-D78D-EC1C442DC4B2}"/>
              </a:ext>
            </a:extLst>
          </p:cNvPr>
          <p:cNvSpPr>
            <a:spLocks noChangeArrowheads="1"/>
          </p:cNvSpPr>
          <p:nvPr/>
        </p:nvSpPr>
        <p:spPr bwMode="auto">
          <a:xfrm rot="10800000" flipV="1">
            <a:off x="609599" y="1368529"/>
            <a:ext cx="10972799" cy="326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1. What type of refrigerant is being used in the cold storage and freezing system? Is it still suitable in terms of efficiency and environment?</a:t>
            </a:r>
          </a:p>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2. Is there a method of </a:t>
            </a:r>
            <a:r>
              <a:rPr lang="en-US" altLang="en-US" sz="2000" b="1" dirty="0">
                <a:solidFill>
                  <a:schemeClr val="tx1"/>
                </a:solidFill>
                <a:latin typeface="Arial" panose="020B0604020202020204" pitchFamily="34" charset="0"/>
              </a:rPr>
              <a:t>recovering waste heat from the compressor </a:t>
            </a:r>
            <a:r>
              <a:rPr lang="en-US" altLang="en-US" sz="2000" dirty="0">
                <a:solidFill>
                  <a:schemeClr val="tx1"/>
                </a:solidFill>
                <a:latin typeface="Arial" panose="020B0604020202020204" pitchFamily="34" charset="0"/>
              </a:rPr>
              <a:t>for use in steps such as washing fish and boiling water?</a:t>
            </a:r>
          </a:p>
          <a:p>
            <a:pPr lvl="0" algn="just" eaLnBrk="0" fontAlgn="base" hangingPunct="0">
              <a:lnSpc>
                <a:spcPct val="150000"/>
              </a:lnSpc>
              <a:spcBef>
                <a:spcPct val="0"/>
              </a:spcBef>
              <a:spcAft>
                <a:spcPct val="0"/>
              </a:spcAft>
              <a:buClrTx/>
            </a:pPr>
            <a:r>
              <a:rPr lang="en-US" altLang="en-US" sz="2000" dirty="0">
                <a:solidFill>
                  <a:schemeClr val="tx1"/>
                </a:solidFill>
                <a:latin typeface="Arial" panose="020B0604020202020204" pitchFamily="34" charset="0"/>
              </a:rPr>
              <a:t>3. Has regular maintenance been performed and the cold loss through the door, gaskets, and panel shells checked?</a:t>
            </a:r>
          </a:p>
          <a:p>
            <a:pPr lvl="0" algn="just" eaLnBrk="0" fontAlgn="base" hangingPunct="0">
              <a:lnSpc>
                <a:spcPct val="150000"/>
              </a:lnSpc>
              <a:spcBef>
                <a:spcPct val="0"/>
              </a:spcBef>
              <a:spcAft>
                <a:spcPct val="0"/>
              </a:spcAft>
              <a:buClrTx/>
            </a:pPr>
            <a:r>
              <a:rPr lang="en-US" sz="2000" dirty="0">
                <a:solidFill>
                  <a:schemeClr val="tx1"/>
                </a:solidFill>
                <a:latin typeface="Arial" panose="020B0604020202020204" pitchFamily="34" charset="0"/>
              </a:rPr>
              <a:t>4. </a:t>
            </a:r>
            <a:r>
              <a:rPr lang="en-VN" sz="2000" dirty="0"/>
              <a:t>Which of the measures we identified herein may be applicable to your </a:t>
            </a:r>
            <a:r>
              <a:rPr lang="en-VN" sz="2000"/>
              <a:t>facilities?</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84598691"/>
      </p:ext>
    </p:extLst>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a:solidFill>
                  <a:schemeClr val="accent1">
                    <a:lumMod val="50000"/>
                  </a:schemeClr>
                </a:solidFill>
              </a:rPr>
              <a:t>GLOBAL INDUSTRIAL ENERGY USAGE</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 Total Final Energy Consumption (TFC) by Sector from 1990 to 2020-</a:t>
            </a:r>
            <a:r>
              <a:rPr kumimoji="0" lang="en-US" sz="1800" b="0" i="0" u="none" strike="noStrike" kern="0" cap="none" spc="0" normalizeH="0" baseline="0" noProof="0" dirty="0">
                <a:ln>
                  <a:noFill/>
                </a:ln>
                <a:solidFill>
                  <a:srgbClr val="000000"/>
                </a:solidFill>
                <a:effectLst/>
                <a:uLnTx/>
                <a:uFillTx/>
                <a:latin typeface="Arial" charset="0"/>
                <a:cs typeface="Arial"/>
                <a:sym typeface="Arial"/>
              </a:rPr>
              <a:t>2022</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extLst>
      <p:ext uri="{BB962C8B-B14F-4D97-AF65-F5344CB8AC3E}">
        <p14:creationId xmlns:p14="http://schemas.microsoft.com/office/powerpoint/2010/main" val="49708227"/>
      </p:ext>
    </p:extLst>
  </p:cSld>
  <p:clrMapOvr>
    <a:masterClrMapping/>
  </p:clrMapOvr>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vi-VN">
                <a:solidFill>
                  <a:schemeClr val="accent1">
                    <a:lumMod val="50000"/>
                  </a:schemeClr>
                </a:solidFill>
                <a:latin charset="0" panose="020B0604020202020204" pitchFamily="34" typeface="Arial"/>
              </a:rPr>
              <a:t>FINAL ENERGY CONSUMPTION BY INDUSTRY IN VIETNAM</a:t>
            </a:r>
            <a:endParaRPr dirty="0" lang="en-US">
              <a:solidFill>
                <a:schemeClr val="accent1">
                  <a:lumMod val="50000"/>
                </a:schemeClr>
              </a:solidFill>
            </a:endParaRPr>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4"/>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Transportation</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Services</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Non- energy </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Industry</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Argriculture</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rtlCol="0" wrap="square">
              <a:spAutoFit/>
            </a:bodyPr>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1" baseline="0" cap="none" dirty="0" i="0" kern="0" kumimoji="0" lang="en-VN" noProof="0" normalizeH="0" spc="0" strike="noStrike" sz="2000" u="none">
                  <a:ln>
                    <a:noFill/>
                  </a:ln>
                  <a:solidFill>
                    <a:srgbClr val="434343">
                      <a:lumMod val="75000"/>
                    </a:srgbClr>
                  </a:solidFill>
                  <a:effectLst/>
                  <a:uLnTx/>
                  <a:uFillTx/>
                  <a:latin typeface="Arial"/>
                  <a:ea typeface="+mn-ea"/>
                  <a:cs typeface="Arial"/>
                  <a:sym typeface="Aria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rtlCol="0" wrap="square">
              <a:spAutoFit/>
            </a:bodyPr>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1" baseline="0" cap="none" dirty="0" i="0" kern="0" kumimoji="0" lang="en-VN" noProof="0" normalizeH="0" spc="0" strike="noStrike" sz="2000" u="none">
                  <a:ln>
                    <a:noFill/>
                  </a:ln>
                  <a:solidFill>
                    <a:srgbClr val="434343">
                      <a:lumMod val="75000"/>
                    </a:srgbClr>
                  </a:solidFill>
                  <a:effectLst/>
                  <a:uLnTx/>
                  <a:uFillTx/>
                  <a:latin typeface="Arial"/>
                  <a:ea typeface="+mn-ea"/>
                  <a:cs typeface="Arial"/>
                  <a:sym typeface="Aria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rtlCol="0" wrap="square">
              <a:spAutoFit/>
            </a:bodyPr>
            <a:lstStyle/>
            <a:p>
              <a:pPr algn="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rtlCol="0" wrap="square">
              <a:spAutoFit/>
            </a:bodyPr>
            <a:lstStyle/>
            <a:p>
              <a:pPr algn="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Non- energy </a:t>
              </a:r>
            </a:p>
            <a:p>
              <a:pPr algn="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Argriculture</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Transportation</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Services</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rtlCol="0"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Household</a:t>
              </a:r>
            </a:p>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VN" noProof="0" normalizeH="0" spc="0" strike="noStrike" sz="1050" u="none">
                  <a:ln>
                    <a:noFill/>
                  </a:ln>
                  <a:solidFill>
                    <a:srgbClr val="434343">
                      <a:lumMod val="75000"/>
                    </a:srgbClr>
                  </a:solidFill>
                  <a:effectLst/>
                  <a:uLnTx/>
                  <a:uFillTx/>
                  <a:latin typeface="Arial"/>
                  <a:ea typeface="+mn-ea"/>
                  <a:cs typeface="Arial"/>
                  <a:sym typeface="Arial"/>
                </a:rPr>
                <a:t>15,3 %</a:t>
              </a:r>
            </a:p>
          </p:txBody>
        </p:sp>
      </p:grpSp>
    </p:spTree>
    <p:extLst>
      <p:ext uri="{BB962C8B-B14F-4D97-AF65-F5344CB8AC3E}">
        <p14:creationId xmlns:p14="http://schemas.microsoft.com/office/powerpoint/2010/main" val="1127854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77516" y="571885"/>
            <a:ext cx="11020926" cy="495200"/>
          </a:xfrm>
        </p:spPr>
        <p:txBody>
          <a:bodyPr>
            <a:noAutofit/>
          </a:bodyPr>
          <a:lstStyle/>
          <a:p>
            <a:r>
              <a:rPr lang="en-US" sz="320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838856" y="1439499"/>
            <a:ext cx="10236495" cy="4656501"/>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Agriculture, forestry and fisheries</a:t>
              </a:r>
              <a:endPar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0" i="0" u="none" strike="noStrike" kern="0" cap="none" spc="0" normalizeH="0" baseline="0" noProof="0" dirty="0">
                  <a:ln>
                    <a:noFill/>
                  </a:ln>
                  <a:solidFill>
                    <a:srgbClr val="434343">
                      <a:lumMod val="75000"/>
                    </a:srgbClr>
                  </a:solidFill>
                  <a:effectLst/>
                  <a:uLnTx/>
                  <a:uFillTx/>
                  <a:latin typeface="Arial"/>
                  <a:ea typeface="+mn-ea"/>
                  <a:cs typeface="Arial"/>
                  <a:sym typeface="Arial"/>
                </a:rPr>
                <a:t>Transportation</a:t>
              </a:r>
            </a:p>
          </p:txBody>
        </p:sp>
      </p:grpSp>
    </p:spTree>
    <p:extLst>
      <p:ext uri="{BB962C8B-B14F-4D97-AF65-F5344CB8AC3E}">
        <p14:creationId xmlns:p14="http://schemas.microsoft.com/office/powerpoint/2010/main" val="6270013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55427"/>
            <a:ext cx="10972800" cy="701433"/>
          </a:xfrm>
        </p:spPr>
        <p:txBody>
          <a:bodyPr>
            <a:noAutofit/>
          </a:bodyPr>
          <a:lstStyle/>
          <a:p>
            <a:pPr algn="ctr"/>
            <a:r>
              <a:rPr lang="en-US">
                <a:solidFill>
                  <a:schemeClr val="accent1">
                    <a:lumMod val="50000"/>
                  </a:schemeClr>
                </a:solidFill>
              </a:rPr>
              <a:t>CHARACTERISTICS OF ENERGY CONSUMPTION </a:t>
            </a:r>
            <a:br>
              <a:rPr lang="en-US">
                <a:solidFill>
                  <a:schemeClr val="accent1">
                    <a:lumMod val="50000"/>
                  </a:schemeClr>
                </a:solidFill>
              </a:rPr>
            </a:br>
            <a:r>
              <a:rPr lang="en-US">
                <a:solidFill>
                  <a:schemeClr val="accent1">
                    <a:lumMod val="50000"/>
                  </a:schemeClr>
                </a:solidFill>
              </a:rPr>
              <a:t>IN VIETNAM’S INDUSTRY</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92500" lnSpcReduction="2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vi-VN" dirty="0"/>
              <a:t>Vietnam currently has 3,491 (in 2023) DEUs (up from 2496 establishments since 2017) consuming 51,393,648 TOE, of which 2,864 DEUs in the industrial segment account for the majority, consuming 40,586,299 TOE. Vietnam's industry has a great advantage in energy saving.</a:t>
            </a:r>
          </a:p>
          <a:p>
            <a:pPr algn="just">
              <a:lnSpc>
                <a:spcPct val="150000"/>
              </a:lnSpc>
              <a:buFont typeface="Wingdings" pitchFamily="2" charset="2"/>
              <a:buChar char="v"/>
            </a:pPr>
            <a:r>
              <a:rPr lang="en-US" dirty="0"/>
              <a:t>In which, seafood industry has </a:t>
            </a:r>
            <a:r>
              <a:rPr lang="en-US" b="1" dirty="0"/>
              <a:t>80-90 DEUs</a:t>
            </a:r>
            <a:r>
              <a:rPr lang="en-US" dirty="0"/>
              <a:t>, represent </a:t>
            </a:r>
            <a:r>
              <a:rPr lang="en-US" b="1" dirty="0"/>
              <a:t>3.14%</a:t>
            </a:r>
            <a:r>
              <a:rPr lang="en-US" dirty="0"/>
              <a:t> of the total number of DEUs.</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173721513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222057283"/>
              </p:ext>
            </p:extLst>
          </p:nvPr>
        </p:nvGraphicFramePr>
        <p:xfrm>
          <a:off x="2055851" y="1381560"/>
          <a:ext cx="8017789" cy="445536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vi-VN" sz="3200">
                <a:solidFill>
                  <a:schemeClr val="accent1">
                    <a:lumMod val="50000"/>
                  </a:schemeClr>
                </a:solidFill>
                <a:latin typeface="+mn-lt"/>
              </a:rPr>
              <a:t>DEUs</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TextBox 2">
            <a:extLst>
              <a:ext uri="{FF2B5EF4-FFF2-40B4-BE49-F238E27FC236}">
                <a16:creationId xmlns:a16="http://schemas.microsoft.com/office/drawing/2014/main" id="{93C569B5-E03C-D219-A5AA-7198121FA57D}"/>
              </a:ext>
            </a:extLst>
          </p:cNvPr>
          <p:cNvSpPr txBox="1"/>
          <p:nvPr/>
        </p:nvSpPr>
        <p:spPr>
          <a:xfrm>
            <a:off x="2705769" y="1381792"/>
            <a:ext cx="6581665" cy="379656"/>
          </a:xfrm>
          <a:prstGeom prst="rect">
            <a:avLst/>
          </a:prstGeom>
          <a:noFill/>
        </p:spPr>
        <p:txBody>
          <a:bodyPr wrap="square">
            <a:spAutoFit/>
          </a:bodyPr>
          <a:lstStyle/>
          <a:p>
            <a:r>
              <a:rPr lang="vi-VN" b="1" dirty="0">
                <a:solidFill>
                  <a:srgbClr val="FF0000"/>
                </a:solidFill>
              </a:rPr>
              <a:t>The seafood processing industry has about 80-90 DEUs</a:t>
            </a:r>
            <a:endParaRPr lang="en-VN" dirty="0"/>
          </a:p>
        </p:txBody>
      </p:sp>
    </p:spTree>
    <p:extLst>
      <p:ext uri="{BB962C8B-B14F-4D97-AF65-F5344CB8AC3E}">
        <p14:creationId xmlns:p14="http://schemas.microsoft.com/office/powerpoint/2010/main" val="424219809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a:bodyPr>
          <a:lstStyle/>
          <a:p>
            <a:pPr algn="ctr"/>
            <a:r>
              <a:rPr lang="en-US">
                <a:solidFill>
                  <a:schemeClr val="accent1">
                    <a:lumMod val="50000"/>
                  </a:schemeClr>
                </a:solidFill>
              </a:rPr>
              <a:t>EE TARGETS FOR VIETNAM'S INDUSTRIAL SECTORS BY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86519042"/>
              </p:ext>
            </p:extLst>
          </p:nvPr>
        </p:nvGraphicFramePr>
        <p:xfrm>
          <a:off x="683941" y="1515451"/>
          <a:ext cx="10896379" cy="4800789"/>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b="1" i="0" u="none" strike="noStrike" dirty="0">
                          <a:solidFill>
                            <a:srgbClr val="FF0000"/>
                          </a:solidFill>
                          <a:effectLst/>
                          <a:latin typeface="+mn-lt"/>
                        </a:rPr>
                        <a:t>Seafood process (%)</a:t>
                      </a:r>
                    </a:p>
                  </a:txBody>
                  <a:tcPr marL="10160" marR="10160" marT="10160" marB="0" anchor="b"/>
                </a:tc>
                <a:tc>
                  <a:txBody>
                    <a:bodyPr/>
                    <a:lstStyle/>
                    <a:p>
                      <a:pPr algn="ctr" fontAlgn="b"/>
                      <a:r>
                        <a:rPr lang="en-US" sz="1800" b="1" i="0" u="none" strike="noStrike" dirty="0">
                          <a:solidFill>
                            <a:srgbClr val="FF0000"/>
                          </a:solidFill>
                          <a:effectLst/>
                          <a:latin typeface="+mn-lt"/>
                        </a:rPr>
                        <a:t>5</a:t>
                      </a:r>
                    </a:p>
                  </a:txBody>
                  <a:tcPr marL="10160" marR="10160" marT="10160" marB="0" anchor="b"/>
                </a:tc>
                <a:tc>
                  <a:txBody>
                    <a:bodyPr/>
                    <a:lstStyle/>
                    <a:p>
                      <a:pPr algn="ctr" fontAlgn="b"/>
                      <a:r>
                        <a:rPr lang="en-US" sz="1800" b="1" i="0" u="none" strike="noStrike" dirty="0">
                          <a:solidFill>
                            <a:srgbClr val="FF0000"/>
                          </a:solidFill>
                          <a:effectLst/>
                          <a:latin typeface="+mn-lt"/>
                        </a:rPr>
                        <a:t>7</a:t>
                      </a:r>
                    </a:p>
                  </a:txBody>
                  <a:tcPr marL="10160" marR="10160" marT="10160" marB="0" anchor="b"/>
                </a:tc>
                <a:tc>
                  <a:txBody>
                    <a:bodyPr/>
                    <a:lstStyle/>
                    <a:p>
                      <a:pPr algn="ctr" fontAlgn="b"/>
                      <a:r>
                        <a:rPr lang="en-US" sz="1800" b="1" i="0" u="none" strike="noStrike" dirty="0">
                          <a:solidFill>
                            <a:srgbClr val="FF0000"/>
                          </a:solidFill>
                          <a:effectLst/>
                          <a:latin typeface="+mn-lt"/>
                        </a:rPr>
                        <a:t>8</a:t>
                      </a:r>
                    </a:p>
                  </a:txBody>
                  <a:tcPr marL="10160" marR="10160" marT="10160" marB="0" anchor="b"/>
                </a:tc>
                <a:tc>
                  <a:txBody>
                    <a:bodyPr/>
                    <a:lstStyle/>
                    <a:p>
                      <a:pPr algn="ctr" fontAlgn="b"/>
                      <a:r>
                        <a:rPr lang="en-US" sz="1800" b="1" i="0" u="none" strike="noStrike" dirty="0">
                          <a:solidFill>
                            <a:srgbClr val="FF0000"/>
                          </a:solidFill>
                          <a:effectLst/>
                          <a:latin typeface="+mn-lt"/>
                        </a:rPr>
                        <a:t>10</a:t>
                      </a:r>
                    </a:p>
                  </a:txBody>
                  <a:tcPr marL="10160" marR="10160" marT="10160" marB="0" anchor="b"/>
                </a:tc>
                <a:extLst>
                  <a:ext uri="{0D108BD9-81ED-4DB2-BD59-A6C34878D82A}">
                    <a16:rowId xmlns:a16="http://schemas.microsoft.com/office/drawing/2014/main" val="1173288959"/>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4046501144"/>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21860</TotalTime>
  <Words>3214</Words>
  <Application>Microsoft Macintosh PowerPoint</Application>
  <PresentationFormat>Widescreen</PresentationFormat>
  <Paragraphs>359</Paragraphs>
  <Slides>39</Slides>
  <Notes>13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39</vt:i4>
      </vt:variant>
    </vt:vector>
  </HeadingPairs>
  <TitlesOfParts>
    <vt:vector size="49" baseType="lpstr">
      <vt:lpstr>Wingdings</vt:lpstr>
      <vt:lpstr>Times</vt:lpstr>
      <vt:lpstr>Roboto</vt:lpstr>
      <vt:lpstr>Fira Sans Extra Condensed</vt:lpstr>
      <vt:lpstr>Courier New</vt:lpstr>
      <vt:lpstr>Arial</vt:lpstr>
      <vt:lpstr>Times New Roman</vt:lpstr>
      <vt:lpstr>Calibri</vt:lpstr>
      <vt:lpstr>Energy Saving Infographics by Slidesgo</vt:lpstr>
      <vt:lpstr>2_Energy Saving Infographics by Slidesgo</vt:lpstr>
      <vt:lpstr>TRAINING PROGRAMME  FOR INDUSTRIAL ENTERPRISEs</vt:lpstr>
      <vt:lpstr>OBJECTIVES</vt:lpstr>
      <vt:lpstr>BREAK INTO GROUPS AND DISCUSS</vt:lpstr>
      <vt:lpstr>GLOBAL INDUSTRIAL ENERGY USAGE</vt:lpstr>
      <vt:lpstr>FINAL ENERGY CONSUMPTION BY INDUSTRY IN VIETNAM</vt:lpstr>
      <vt:lpstr>CURRENT STATUS OF ENERGY USE IN VIETNAM</vt:lpstr>
      <vt:lpstr>CHARACTERISTICS OF ENERGY CONSUMPTION  IN VIETNAM’S INDUSTRY</vt:lpstr>
      <vt:lpstr>DEUs</vt:lpstr>
      <vt:lpstr>EE TARGETS FOR VIETNAM'S INDUSTRIAL SECTORS BY 2030</vt:lpstr>
      <vt:lpstr>PowerPoint Presentation</vt:lpstr>
      <vt:lpstr>PowerPoint Presentation</vt:lpstr>
      <vt:lpstr>AVERAGE ELECTRICITY PRICE (2010 – 2024)</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SEAFOOD INDUSTRY</vt:lpstr>
      <vt:lpstr>OVERVIEW OF VIETNAM'S SEAFOOD PROCESSING INDUSTRY</vt:lpstr>
      <vt:lpstr>PowerPoint Presentation</vt:lpstr>
      <vt:lpstr>PowerPoint Presentation</vt:lpstr>
      <vt:lpstr>PowerPoint Presentation</vt:lpstr>
      <vt:lpstr>PowerPoint Presentation</vt:lpstr>
      <vt:lpstr>PowerPoint Presentation</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processing industry</vt:lpstr>
      <vt:lpstr>EEMs in the seafood industry in the world</vt:lpstr>
      <vt:lpstr>EEMs in the seafood industry in the world</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INDUSTRIAL ENTERPRISEs</dc:title>
  <cp:lastModifiedBy>823417-Nguyễn Mạnh Hùng</cp:lastModifiedBy>
  <cp:revision>182</cp:revision>
  <dcterms:modified xsi:type="dcterms:W3CDTF">2025-08-14T04:57:37Z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2138808</vt:lpwstr>
  </property>
  <property fmtid="{D5CDD505-2E9C-101B-9397-08002B2CF9AE}" name="NXPowerLiteSettings" pid="3">
    <vt:lpwstr>F7000400038000</vt:lpwstr>
  </property>
  <property fmtid="{D5CDD505-2E9C-101B-9397-08002B2CF9AE}" name="NXPowerLiteVersion" pid="4">
    <vt:lpwstr>S11.0.1</vt:lpwstr>
  </property>
</Properties>
</file>